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8"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284" r:id="rId19"/>
    <p:sldId id="286"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9A7500"/>
    <a:srgbClr val="0000FF"/>
    <a:srgbClr val="FFFF99"/>
    <a:srgbClr val="FF6600"/>
    <a:srgbClr val="CC6600"/>
    <a:srgbClr val="993300"/>
    <a:srgbClr val="DDDDDD"/>
    <a:srgbClr val="00FF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9" autoAdjust="0"/>
    <p:restoredTop sz="86477" autoAdjust="0"/>
  </p:normalViewPr>
  <p:slideViewPr>
    <p:cSldViewPr>
      <p:cViewPr>
        <p:scale>
          <a:sx n="76" d="100"/>
          <a:sy n="76" d="100"/>
        </p:scale>
        <p:origin x="-972" y="-72"/>
      </p:cViewPr>
      <p:guideLst>
        <p:guide orient="horz" pos="2160"/>
        <p:guide pos="2880"/>
      </p:guideLst>
    </p:cSldViewPr>
  </p:slideViewPr>
  <p:outlineViewPr>
    <p:cViewPr>
      <p:scale>
        <a:sx n="33" d="100"/>
        <a:sy n="33" d="100"/>
      </p:scale>
      <p:origin x="258" y="90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8DB389-55A4-4027-97F8-2C2A527DA24A}" type="slidenum">
              <a:rPr lang="en-US"/>
              <a:pPr>
                <a:defRPr/>
              </a:pPr>
              <a:t>‹#›</a:t>
            </a:fld>
            <a:endParaRPr lang="en-US"/>
          </a:p>
        </p:txBody>
      </p:sp>
    </p:spTree>
    <p:extLst>
      <p:ext uri="{BB962C8B-B14F-4D97-AF65-F5344CB8AC3E}">
        <p14:creationId xmlns:p14="http://schemas.microsoft.com/office/powerpoint/2010/main" val="2853671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776B28-DA93-4EB0-9D64-806004F75E4A}" type="slidenum">
              <a:rPr lang="en-US"/>
              <a:pPr>
                <a:defRPr/>
              </a:pPr>
              <a:t>‹#›</a:t>
            </a:fld>
            <a:endParaRPr lang="en-US"/>
          </a:p>
        </p:txBody>
      </p:sp>
    </p:spTree>
    <p:extLst>
      <p:ext uri="{BB962C8B-B14F-4D97-AF65-F5344CB8AC3E}">
        <p14:creationId xmlns:p14="http://schemas.microsoft.com/office/powerpoint/2010/main" val="679532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7E5EFF-250A-46ED-8FAD-61E258BA5275}" type="slidenum">
              <a:rPr lang="en-US"/>
              <a:pPr>
                <a:defRPr/>
              </a:pPr>
              <a:t>‹#›</a:t>
            </a:fld>
            <a:endParaRPr lang="en-US"/>
          </a:p>
        </p:txBody>
      </p:sp>
    </p:spTree>
    <p:extLst>
      <p:ext uri="{BB962C8B-B14F-4D97-AF65-F5344CB8AC3E}">
        <p14:creationId xmlns:p14="http://schemas.microsoft.com/office/powerpoint/2010/main" val="431229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30D8F8-94A4-418C-AAF5-68D7156D7DFC}" type="slidenum">
              <a:rPr lang="en-US"/>
              <a:pPr>
                <a:defRPr/>
              </a:pPr>
              <a:t>‹#›</a:t>
            </a:fld>
            <a:endParaRPr lang="en-US"/>
          </a:p>
        </p:txBody>
      </p:sp>
    </p:spTree>
    <p:extLst>
      <p:ext uri="{BB962C8B-B14F-4D97-AF65-F5344CB8AC3E}">
        <p14:creationId xmlns:p14="http://schemas.microsoft.com/office/powerpoint/2010/main" val="3787011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0AA576-D177-44F3-B804-DB9465BF5E56}" type="slidenum">
              <a:rPr lang="en-US"/>
              <a:pPr>
                <a:defRPr/>
              </a:pPr>
              <a:t>‹#›</a:t>
            </a:fld>
            <a:endParaRPr lang="en-US"/>
          </a:p>
        </p:txBody>
      </p:sp>
    </p:spTree>
    <p:extLst>
      <p:ext uri="{BB962C8B-B14F-4D97-AF65-F5344CB8AC3E}">
        <p14:creationId xmlns:p14="http://schemas.microsoft.com/office/powerpoint/2010/main" val="2202022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FA0351-FF7C-4208-BE51-7FE3710EE34A}" type="slidenum">
              <a:rPr lang="en-US"/>
              <a:pPr>
                <a:defRPr/>
              </a:pPr>
              <a:t>‹#›</a:t>
            </a:fld>
            <a:endParaRPr lang="en-US"/>
          </a:p>
        </p:txBody>
      </p:sp>
    </p:spTree>
    <p:extLst>
      <p:ext uri="{BB962C8B-B14F-4D97-AF65-F5344CB8AC3E}">
        <p14:creationId xmlns:p14="http://schemas.microsoft.com/office/powerpoint/2010/main" val="3423920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DF33253-7DD8-43D7-9D00-9E5AD66363E9}" type="slidenum">
              <a:rPr lang="en-US"/>
              <a:pPr>
                <a:defRPr/>
              </a:pPr>
              <a:t>‹#›</a:t>
            </a:fld>
            <a:endParaRPr lang="en-US"/>
          </a:p>
        </p:txBody>
      </p:sp>
    </p:spTree>
    <p:extLst>
      <p:ext uri="{BB962C8B-B14F-4D97-AF65-F5344CB8AC3E}">
        <p14:creationId xmlns:p14="http://schemas.microsoft.com/office/powerpoint/2010/main" val="2517249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61FBE55-2722-414D-9B67-F88BB757A937}" type="slidenum">
              <a:rPr lang="en-US"/>
              <a:pPr>
                <a:defRPr/>
              </a:pPr>
              <a:t>‹#›</a:t>
            </a:fld>
            <a:endParaRPr lang="en-US"/>
          </a:p>
        </p:txBody>
      </p:sp>
    </p:spTree>
    <p:extLst>
      <p:ext uri="{BB962C8B-B14F-4D97-AF65-F5344CB8AC3E}">
        <p14:creationId xmlns:p14="http://schemas.microsoft.com/office/powerpoint/2010/main" val="2669825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B3B1026-A089-4911-B1C2-13C2A560430B}" type="slidenum">
              <a:rPr lang="en-US"/>
              <a:pPr>
                <a:defRPr/>
              </a:pPr>
              <a:t>‹#›</a:t>
            </a:fld>
            <a:endParaRPr lang="en-US"/>
          </a:p>
        </p:txBody>
      </p:sp>
    </p:spTree>
    <p:extLst>
      <p:ext uri="{BB962C8B-B14F-4D97-AF65-F5344CB8AC3E}">
        <p14:creationId xmlns:p14="http://schemas.microsoft.com/office/powerpoint/2010/main" val="1913063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DD3754-51A1-4017-A59A-CF3A241DA6F2}" type="slidenum">
              <a:rPr lang="en-US"/>
              <a:pPr>
                <a:defRPr/>
              </a:pPr>
              <a:t>‹#›</a:t>
            </a:fld>
            <a:endParaRPr lang="en-US"/>
          </a:p>
        </p:txBody>
      </p:sp>
    </p:spTree>
    <p:extLst>
      <p:ext uri="{BB962C8B-B14F-4D97-AF65-F5344CB8AC3E}">
        <p14:creationId xmlns:p14="http://schemas.microsoft.com/office/powerpoint/2010/main" val="4287734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BC8646-85FF-4C2A-AC86-B2419DC36DC0}" type="slidenum">
              <a:rPr lang="en-US"/>
              <a:pPr>
                <a:defRPr/>
              </a:pPr>
              <a:t>‹#›</a:t>
            </a:fld>
            <a:endParaRPr lang="en-US"/>
          </a:p>
        </p:txBody>
      </p:sp>
    </p:spTree>
    <p:extLst>
      <p:ext uri="{BB962C8B-B14F-4D97-AF65-F5344CB8AC3E}">
        <p14:creationId xmlns:p14="http://schemas.microsoft.com/office/powerpoint/2010/main" val="1136634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200">
                <a:lumMod val="39000"/>
                <a:alpha val="86000"/>
              </a:srgbClr>
            </a:gs>
            <a:gs pos="44000">
              <a:srgbClr val="FF7A00"/>
            </a:gs>
            <a:gs pos="67000">
              <a:srgbClr val="FF0300"/>
            </a:gs>
            <a:gs pos="100000">
              <a:srgbClr val="4D0808"/>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7A292405-E401-412E-8559-AB8BF4E6A57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371600"/>
            <a:ext cx="2324100" cy="1417638"/>
          </a:xfrm>
          <a:prstGeom prst="rect">
            <a:avLst/>
          </a:prstGeom>
          <a:noFill/>
          <a:ln w="12700">
            <a:solidFill>
              <a:srgbClr val="339966"/>
            </a:solidFill>
            <a:round/>
            <a:headEnd/>
            <a:tailEnd/>
          </a:ln>
          <a:extLst>
            <a:ext uri="{909E8E84-426E-40DD-AFC4-6F175D3DCCD1}">
              <a14:hiddenFill xmlns:a14="http://schemas.microsoft.com/office/drawing/2010/main">
                <a:solidFill>
                  <a:srgbClr val="FFFFFF"/>
                </a:solidFill>
              </a14:hiddenFill>
            </a:ext>
          </a:extLst>
        </p:spPr>
      </p:pic>
      <p:sp>
        <p:nvSpPr>
          <p:cNvPr id="2051" name="WordArt 10"/>
          <p:cNvSpPr>
            <a:spLocks noChangeArrowheads="1" noChangeShapeType="1" noTextEdit="1"/>
          </p:cNvSpPr>
          <p:nvPr/>
        </p:nvSpPr>
        <p:spPr bwMode="auto">
          <a:xfrm>
            <a:off x="762000" y="3733800"/>
            <a:ext cx="7924800" cy="892175"/>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gradFill rotWithShape="1">
                  <a:gsLst>
                    <a:gs pos="0">
                      <a:srgbClr val="FC9FCB"/>
                    </a:gs>
                    <a:gs pos="6500">
                      <a:srgbClr val="F8B049"/>
                    </a:gs>
                    <a:gs pos="10501">
                      <a:srgbClr val="F8B049"/>
                    </a:gs>
                    <a:gs pos="31500">
                      <a:srgbClr val="FEE7F2"/>
                    </a:gs>
                    <a:gs pos="33501">
                      <a:srgbClr val="F952A0"/>
                    </a:gs>
                    <a:gs pos="34500">
                      <a:srgbClr val="C50849"/>
                    </a:gs>
                    <a:gs pos="41000">
                      <a:srgbClr val="B43E85"/>
                    </a:gs>
                    <a:gs pos="50000">
                      <a:srgbClr val="F8B049"/>
                    </a:gs>
                    <a:gs pos="59000">
                      <a:srgbClr val="B43E85"/>
                    </a:gs>
                    <a:gs pos="65500">
                      <a:srgbClr val="C50849"/>
                    </a:gs>
                    <a:gs pos="66499">
                      <a:srgbClr val="F952A0"/>
                    </a:gs>
                    <a:gs pos="68500">
                      <a:srgbClr val="FEE7F2"/>
                    </a:gs>
                    <a:gs pos="89500">
                      <a:srgbClr val="F8B049"/>
                    </a:gs>
                    <a:gs pos="93500">
                      <a:srgbClr val="F8B049"/>
                    </a:gs>
                    <a:gs pos="100000">
                      <a:srgbClr val="FC9FCB"/>
                    </a:gs>
                  </a:gsLst>
                  <a:lin ang="0" scaled="1"/>
                </a:gradFill>
                <a:effectLst>
                  <a:outerShdw dist="35921" dir="2700000" algn="ctr" rotWithShape="0">
                    <a:srgbClr val="990000"/>
                  </a:outerShdw>
                </a:effectLst>
                <a:latin typeface="Arial"/>
                <a:cs typeface="Arial"/>
              </a:rPr>
              <a:t>European Day of Languages </a:t>
            </a:r>
          </a:p>
        </p:txBody>
      </p:sp>
      <p:sp>
        <p:nvSpPr>
          <p:cNvPr id="2052" name="WordArt 11"/>
          <p:cNvSpPr>
            <a:spLocks noChangeArrowheads="1" noChangeShapeType="1" noTextEdit="1"/>
          </p:cNvSpPr>
          <p:nvPr/>
        </p:nvSpPr>
        <p:spPr bwMode="auto">
          <a:xfrm>
            <a:off x="457200" y="685800"/>
            <a:ext cx="8305800" cy="2514600"/>
          </a:xfrm>
          <a:prstGeom prst="rect">
            <a:avLst/>
          </a:prstGeom>
        </p:spPr>
        <p:txBody>
          <a:bodyPr spcFirstLastPara="1" wrap="none" fromWordArt="1">
            <a:prstTxWarp prst="textArchUp">
              <a:avLst>
                <a:gd name="adj" fmla="val 10898026"/>
              </a:avLst>
            </a:prstTxWarp>
          </a:bodyPr>
          <a:lstStyle/>
          <a:p>
            <a:pPr algn="ctr"/>
            <a:r>
              <a:rPr lang="en-US" sz="4800" b="1" kern="10">
                <a:ln w="25400">
                  <a:solidFill>
                    <a:srgbClr val="008000"/>
                  </a:solidFill>
                  <a:round/>
                  <a:headEnd/>
                  <a:tailEnd/>
                </a:ln>
                <a:gradFill rotWithShape="1">
                  <a:gsLst>
                    <a:gs pos="0">
                      <a:srgbClr val="FF0000"/>
                    </a:gs>
                    <a:gs pos="50000">
                      <a:srgbClr val="FF9900"/>
                    </a:gs>
                    <a:gs pos="100000">
                      <a:srgbClr val="FF0000"/>
                    </a:gs>
                  </a:gsLst>
                  <a:lin ang="5400000" scaled="1"/>
                </a:gradFill>
                <a:latin typeface="Arial Black"/>
              </a:rPr>
              <a:t>ZIUA  EUROPEANĂ  A LIMBILOR</a:t>
            </a:r>
          </a:p>
        </p:txBody>
      </p:sp>
      <p:sp>
        <p:nvSpPr>
          <p:cNvPr id="3084" name="Rectangle 12"/>
          <p:cNvSpPr>
            <a:spLocks noChangeArrowheads="1"/>
          </p:cNvSpPr>
          <p:nvPr/>
        </p:nvSpPr>
        <p:spPr bwMode="auto">
          <a:xfrm>
            <a:off x="3048000" y="2971800"/>
            <a:ext cx="29765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defRPr/>
            </a:pPr>
            <a:r>
              <a:rPr lang="pt-BR" sz="3200" b="1" dirty="0">
                <a:effectLst>
                  <a:outerShdw blurRad="38100" dist="38100" dir="2700000" algn="tl">
                    <a:srgbClr val="FFFFFF"/>
                  </a:outerShdw>
                </a:effectLst>
              </a:rPr>
              <a:t>26 septembrie</a:t>
            </a:r>
            <a:r>
              <a:rPr lang="en-US" dirty="0"/>
              <a:t> </a:t>
            </a:r>
          </a:p>
        </p:txBody>
      </p:sp>
      <p:sp>
        <p:nvSpPr>
          <p:cNvPr id="3085" name="Rectangle 13"/>
          <p:cNvSpPr>
            <a:spLocks noChangeArrowheads="1"/>
          </p:cNvSpPr>
          <p:nvPr/>
        </p:nvSpPr>
        <p:spPr bwMode="auto">
          <a:xfrm>
            <a:off x="1738313" y="4876800"/>
            <a:ext cx="44259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ro-RO" sz="2400" dirty="0">
                <a:effectLst>
                  <a:outerShdw blurRad="38100" dist="38100" dir="2700000" algn="tl">
                    <a:srgbClr val="FFFFFF"/>
                  </a:outerShdw>
                </a:effectLst>
              </a:rPr>
              <a:t>Liceul Tehnologic Nr.1 Dobrești</a:t>
            </a:r>
            <a:endParaRPr lang="en-US" sz="2400" dirty="0">
              <a:effectLst>
                <a:outerShdw blurRad="38100" dist="38100" dir="2700000" algn="tl">
                  <a:srgbClr val="FFFFFF"/>
                </a:outerShdw>
              </a:effectLst>
            </a:endParaRPr>
          </a:p>
        </p:txBody>
      </p:sp>
    </p:spTree>
  </p:cSld>
  <p:clrMapOvr>
    <a:masterClrMapping/>
  </p:clrMapOvr>
  <p:transition spd="slow">
    <p:diamond/>
    <p:sndAc>
      <p:stSnd loop="1">
        <p:snd r:embed="rId2" name="Da mogu....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 y="152400"/>
            <a:ext cx="8534400" cy="5291932"/>
          </a:xfrm>
        </p:spPr>
      </p:pic>
    </p:spTree>
    <p:extLst>
      <p:ext uri="{BB962C8B-B14F-4D97-AF65-F5344CB8AC3E}">
        <p14:creationId xmlns:p14="http://schemas.microsoft.com/office/powerpoint/2010/main" val="2994764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1982295" y="-1372693"/>
            <a:ext cx="5408015" cy="8458201"/>
          </a:xfrm>
        </p:spPr>
      </p:pic>
    </p:spTree>
    <p:extLst>
      <p:ext uri="{BB962C8B-B14F-4D97-AF65-F5344CB8AC3E}">
        <p14:creationId xmlns:p14="http://schemas.microsoft.com/office/powerpoint/2010/main" val="2823703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609600"/>
            <a:ext cx="7619999" cy="4525963"/>
          </a:xfrm>
        </p:spPr>
      </p:pic>
    </p:spTree>
    <p:extLst>
      <p:ext uri="{BB962C8B-B14F-4D97-AF65-F5344CB8AC3E}">
        <p14:creationId xmlns:p14="http://schemas.microsoft.com/office/powerpoint/2010/main" val="1661423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4000" dirty="0" smtClean="0">
                <a:latin typeface="Algerian" pitchFamily="82" charset="0"/>
              </a:rPr>
              <a:t>Listening a conversation</a:t>
            </a:r>
            <a:br>
              <a:rPr lang="ro-RO" sz="4000" dirty="0" smtClean="0">
                <a:latin typeface="Algerian" pitchFamily="82" charset="0"/>
              </a:rPr>
            </a:br>
            <a:r>
              <a:rPr lang="ro-RO" sz="4000" dirty="0" smtClean="0">
                <a:latin typeface="Algerian" pitchFamily="82" charset="0"/>
              </a:rPr>
              <a:t>Which language is it?</a:t>
            </a:r>
            <a:endParaRPr lang="en-US" sz="4000" dirty="0">
              <a:latin typeface="Algerian" pitchFamily="82" charset="0"/>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74764" y="1600200"/>
            <a:ext cx="3394472" cy="4525963"/>
          </a:xfrm>
        </p:spPr>
      </p:pic>
    </p:spTree>
    <p:extLst>
      <p:ext uri="{BB962C8B-B14F-4D97-AF65-F5344CB8AC3E}">
        <p14:creationId xmlns:p14="http://schemas.microsoft.com/office/powerpoint/2010/main" val="1871428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1143000"/>
          </a:xfrm>
        </p:spPr>
        <p:txBody>
          <a:bodyPr/>
          <a:lstStyle/>
          <a:p>
            <a:pPr lvl="0"/>
            <a:r>
              <a:rPr lang="ro-RO" dirty="0">
                <a:solidFill>
                  <a:srgbClr val="0000FF"/>
                </a:solidFill>
              </a:rPr>
              <a:t>My first English poetry</a:t>
            </a:r>
            <a:r>
              <a:rPr lang="en-US" dirty="0">
                <a:solidFill>
                  <a:srgbClr val="0000FF"/>
                </a:solidFill>
              </a:rPr>
              <a:t/>
            </a:r>
            <a:br>
              <a:rPr lang="en-US" dirty="0">
                <a:solidFill>
                  <a:srgbClr val="0000FF"/>
                </a:solidFill>
              </a:rPr>
            </a:br>
            <a:endParaRPr lang="en-US" dirty="0">
              <a:solidFill>
                <a:srgbClr val="0000FF"/>
              </a:solidFill>
            </a:endParaRPr>
          </a:p>
        </p:txBody>
      </p:sp>
    </p:spTree>
    <p:extLst>
      <p:ext uri="{BB962C8B-B14F-4D97-AF65-F5344CB8AC3E}">
        <p14:creationId xmlns:p14="http://schemas.microsoft.com/office/powerpoint/2010/main" val="1137845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399" y="76200"/>
            <a:ext cx="4054415" cy="457200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2628" y="1066800"/>
            <a:ext cx="4124325" cy="4495800"/>
          </a:xfrm>
          <a:prstGeom prst="rect">
            <a:avLst/>
          </a:prstGeom>
        </p:spPr>
      </p:pic>
    </p:spTree>
    <p:extLst>
      <p:ext uri="{BB962C8B-B14F-4D97-AF65-F5344CB8AC3E}">
        <p14:creationId xmlns:p14="http://schemas.microsoft.com/office/powerpoint/2010/main" val="19757216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3132"/>
            <a:ext cx="3394472" cy="4525963"/>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228600"/>
            <a:ext cx="3257550" cy="5638800"/>
          </a:xfrm>
          <a:prstGeom prst="rect">
            <a:avLst/>
          </a:prstGeom>
        </p:spPr>
      </p:pic>
    </p:spTree>
    <p:extLst>
      <p:ext uri="{BB962C8B-B14F-4D97-AF65-F5344CB8AC3E}">
        <p14:creationId xmlns:p14="http://schemas.microsoft.com/office/powerpoint/2010/main" val="7396804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1000" y="210855"/>
            <a:ext cx="3394472" cy="4525963"/>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0894" y="228600"/>
            <a:ext cx="3962400" cy="4724400"/>
          </a:xfrm>
          <a:prstGeom prst="rect">
            <a:avLst/>
          </a:prstGeom>
        </p:spPr>
      </p:pic>
    </p:spTree>
    <p:extLst>
      <p:ext uri="{BB962C8B-B14F-4D97-AF65-F5344CB8AC3E}">
        <p14:creationId xmlns:p14="http://schemas.microsoft.com/office/powerpoint/2010/main" val="34025279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381000" y="685800"/>
            <a:ext cx="8305800" cy="5440363"/>
          </a:xfrm>
        </p:spPr>
        <p:txBody>
          <a:bodyPr/>
          <a:lstStyle/>
          <a:p>
            <a:pPr marL="0" indent="0" eaLnBrk="1" hangingPunct="1">
              <a:buFontTx/>
              <a:buNone/>
            </a:pPr>
            <a:r>
              <a:rPr lang="vi-VN" b="1" i="1" dirty="0" smtClean="0"/>
              <a:t>”Dacă îi vorbești unui om în limba pe care o înțelege, vei ajunge la mintea lui. Dacă îi vorbești în limba sa, vei ajunge la inima lui”</a:t>
            </a:r>
            <a:r>
              <a:rPr lang="vi-VN" dirty="0" smtClean="0"/>
              <a:t/>
            </a:r>
            <a:br>
              <a:rPr lang="vi-VN" dirty="0" smtClean="0"/>
            </a:br>
            <a:r>
              <a:rPr lang="vi-VN" b="1" dirty="0" smtClean="0"/>
              <a:t>Nelson </a:t>
            </a:r>
            <a:r>
              <a:rPr lang="vi-VN" b="1" dirty="0" smtClean="0"/>
              <a:t>Mandela</a:t>
            </a: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extBox 3"/>
          <p:cNvSpPr txBox="1">
            <a:spLocks noChangeArrowheads="1"/>
          </p:cNvSpPr>
          <p:nvPr/>
        </p:nvSpPr>
        <p:spPr bwMode="auto">
          <a:xfrm>
            <a:off x="1143000" y="2590800"/>
            <a:ext cx="6858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o-RO" sz="7200"/>
              <a:t>    </a:t>
            </a:r>
            <a:r>
              <a:rPr lang="ro-RO" sz="7200">
                <a:latin typeface="Algerian" pitchFamily="82" charset="0"/>
              </a:rPr>
              <a:t>THE  END</a:t>
            </a:r>
            <a:endParaRPr lang="en-US" sz="7200">
              <a:latin typeface="Algerian" pitchFamily="8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609600" y="228600"/>
            <a:ext cx="7696200" cy="6172200"/>
          </a:xfrm>
        </p:spPr>
        <p:txBody>
          <a:bodyPr/>
          <a:lstStyle/>
          <a:p>
            <a:pPr eaLnBrk="1" hangingPunct="1">
              <a:buFontTx/>
              <a:buNone/>
            </a:pPr>
            <a:r>
              <a:rPr lang="pt-BR" sz="3600" i="1" smtClean="0">
                <a:solidFill>
                  <a:srgbClr val="FFFF00"/>
                </a:solidFill>
              </a:rPr>
              <a:t>          </a:t>
            </a:r>
            <a:endParaRPr lang="en-US" sz="2800" smtClean="0">
              <a:solidFill>
                <a:srgbClr val="FFFF00"/>
              </a:solidFill>
            </a:endParaRPr>
          </a:p>
        </p:txBody>
      </p:sp>
      <p:sp>
        <p:nvSpPr>
          <p:cNvPr id="3075" name="TextBox 1"/>
          <p:cNvSpPr txBox="1">
            <a:spLocks noChangeArrowheads="1"/>
          </p:cNvSpPr>
          <p:nvPr/>
        </p:nvSpPr>
        <p:spPr bwMode="auto">
          <a:xfrm>
            <a:off x="914400" y="533400"/>
            <a:ext cx="77724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o-RO" sz="2800" dirty="0"/>
              <a:t>      Ziua de 26 Septembrie nu a trecut neobservată nici în acest an în școala noastră. Elevii </a:t>
            </a:r>
            <a:r>
              <a:rPr lang="ro-RO" sz="2800" dirty="0" smtClean="0"/>
              <a:t>conștiincioși</a:t>
            </a:r>
            <a:r>
              <a:rPr lang="ro-RO" sz="2800" dirty="0" smtClean="0"/>
              <a:t> </a:t>
            </a:r>
            <a:r>
              <a:rPr lang="ro-RO" sz="2800" dirty="0"/>
              <a:t>de la Liceul Tehnologic Nr.1 Dobrești , îndrumați de doamnele profesoare de </a:t>
            </a:r>
            <a:r>
              <a:rPr lang="ro-RO" sz="2800" dirty="0" smtClean="0"/>
              <a:t>limba engleză (Bojan </a:t>
            </a:r>
            <a:r>
              <a:rPr lang="ro-RO" sz="2800" dirty="0"/>
              <a:t>Daniela</a:t>
            </a:r>
            <a:r>
              <a:rPr lang="ro-RO" sz="2800" dirty="0"/>
              <a:t>, Mada </a:t>
            </a:r>
            <a:r>
              <a:rPr lang="ro-RO" sz="2800" dirty="0" smtClean="0"/>
              <a:t>Claudia) </a:t>
            </a:r>
            <a:r>
              <a:rPr lang="ro-RO" sz="2800" dirty="0"/>
              <a:t>au organizat o activitate complexă.</a:t>
            </a:r>
          </a:p>
          <a:p>
            <a:pPr eaLnBrk="1" hangingPunct="1"/>
            <a:r>
              <a:rPr lang="ro-RO" sz="2800" dirty="0"/>
              <a:t>       Elevii claselor V-XII au marcat pe calendarul activităților și Ziua Limbilor Europene, subliniind încă o dată importanța </a:t>
            </a:r>
            <a:r>
              <a:rPr lang="ro-RO" sz="2800" dirty="0" smtClean="0"/>
              <a:t>comunicării.</a:t>
            </a:r>
            <a:endParaRPr lang="en-US" sz="2800" dirty="0"/>
          </a:p>
        </p:txBody>
      </p:sp>
    </p:spTree>
  </p:cSld>
  <p:clrMapOvr>
    <a:masterClrMapping/>
  </p:clrMapOvr>
  <p:transition spd="slow">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08" name="Picture 12" descr="big-b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4724400"/>
            <a:ext cx="16081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4" descr="eiffel-tow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321" y="135699"/>
            <a:ext cx="1730679"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16" descr="2008_06_11_0_14_schimbarea-garzii-reginei-si-ceremonia-cheilor-mandria-londonezilor_655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321" y="2590800"/>
            <a:ext cx="2416479"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Box 1"/>
          <p:cNvSpPr txBox="1">
            <a:spLocks noChangeArrowheads="1"/>
          </p:cNvSpPr>
          <p:nvPr/>
        </p:nvSpPr>
        <p:spPr bwMode="auto">
          <a:xfrm>
            <a:off x="3048000" y="304800"/>
            <a:ext cx="57150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ro-RO" sz="2800" dirty="0" smtClean="0"/>
              <a:t>Elevii </a:t>
            </a:r>
            <a:r>
              <a:rPr lang="ro-RO" sz="2800" dirty="0"/>
              <a:t>au realizat și au prezentat postere ce conțin imagini corespunzătoare din diferite țări.Ei au realizat planșe cu diverse saluturi din diferite țări, au creat măști pe care au scris diverse mesaje în limba engleză și în limba română și au realizat niște afișe pe care au scris numeroase citate motivaționale cu privire la situația actuală a pandemiei.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4108"/>
                                        </p:tgtEl>
                                        <p:attrNameLst>
                                          <p:attrName>style.visibility</p:attrName>
                                        </p:attrNameLst>
                                      </p:cBhvr>
                                      <p:to>
                                        <p:strVal val="visible"/>
                                      </p:to>
                                    </p:set>
                                    <p:anim calcmode="lin" valueType="num">
                                      <p:cBhvr additive="base">
                                        <p:cTn id="7" dur="2000" fill="hold"/>
                                        <p:tgtEl>
                                          <p:spTgt spid="4108"/>
                                        </p:tgtEl>
                                        <p:attrNameLst>
                                          <p:attrName>ppt_x</p:attrName>
                                        </p:attrNameLst>
                                      </p:cBhvr>
                                      <p:tavLst>
                                        <p:tav tm="0">
                                          <p:val>
                                            <p:strVal val="#ppt_x"/>
                                          </p:val>
                                        </p:tav>
                                        <p:tav tm="100000">
                                          <p:val>
                                            <p:strVal val="#ppt_x"/>
                                          </p:val>
                                        </p:tav>
                                      </p:tavLst>
                                    </p:anim>
                                    <p:anim calcmode="lin" valueType="num">
                                      <p:cBhvr additive="base">
                                        <p:cTn id="8" dur="2000" fill="hold"/>
                                        <p:tgtEl>
                                          <p:spTgt spid="410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 presetClass="entr" presetSubtype="4" fill="hold" nodeType="afterEffect">
                                  <p:stCondLst>
                                    <p:cond delay="0"/>
                                  </p:stCondLst>
                                  <p:childTnLst>
                                    <p:set>
                                      <p:cBhvr>
                                        <p:cTn id="11" dur="1" fill="hold">
                                          <p:stCondLst>
                                            <p:cond delay="0"/>
                                          </p:stCondLst>
                                        </p:cTn>
                                        <p:tgtEl>
                                          <p:spTgt spid="4110"/>
                                        </p:tgtEl>
                                        <p:attrNameLst>
                                          <p:attrName>style.visibility</p:attrName>
                                        </p:attrNameLst>
                                      </p:cBhvr>
                                      <p:to>
                                        <p:strVal val="visible"/>
                                      </p:to>
                                    </p:set>
                                    <p:anim calcmode="lin" valueType="num">
                                      <p:cBhvr additive="base">
                                        <p:cTn id="12" dur="2000" fill="hold"/>
                                        <p:tgtEl>
                                          <p:spTgt spid="4110"/>
                                        </p:tgtEl>
                                        <p:attrNameLst>
                                          <p:attrName>ppt_x</p:attrName>
                                        </p:attrNameLst>
                                      </p:cBhvr>
                                      <p:tavLst>
                                        <p:tav tm="0">
                                          <p:val>
                                            <p:strVal val="#ppt_x"/>
                                          </p:val>
                                        </p:tav>
                                        <p:tav tm="100000">
                                          <p:val>
                                            <p:strVal val="#ppt_x"/>
                                          </p:val>
                                        </p:tav>
                                      </p:tavLst>
                                    </p:anim>
                                    <p:anim calcmode="lin" valueType="num">
                                      <p:cBhvr additive="base">
                                        <p:cTn id="13" dur="2000" fill="hold"/>
                                        <p:tgtEl>
                                          <p:spTgt spid="4110"/>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2" presetClass="entr" presetSubtype="2" fill="hold" nodeType="afterEffect">
                                  <p:stCondLst>
                                    <p:cond delay="0"/>
                                  </p:stCondLst>
                                  <p:childTnLst>
                                    <p:set>
                                      <p:cBhvr>
                                        <p:cTn id="16" dur="1" fill="hold">
                                          <p:stCondLst>
                                            <p:cond delay="0"/>
                                          </p:stCondLst>
                                        </p:cTn>
                                        <p:tgtEl>
                                          <p:spTgt spid="4112"/>
                                        </p:tgtEl>
                                        <p:attrNameLst>
                                          <p:attrName>style.visibility</p:attrName>
                                        </p:attrNameLst>
                                      </p:cBhvr>
                                      <p:to>
                                        <p:strVal val="visible"/>
                                      </p:to>
                                    </p:set>
                                    <p:anim calcmode="lin" valueType="num">
                                      <p:cBhvr additive="base">
                                        <p:cTn id="17" dur="2000" fill="hold"/>
                                        <p:tgtEl>
                                          <p:spTgt spid="4112"/>
                                        </p:tgtEl>
                                        <p:attrNameLst>
                                          <p:attrName>ppt_x</p:attrName>
                                        </p:attrNameLst>
                                      </p:cBhvr>
                                      <p:tavLst>
                                        <p:tav tm="0">
                                          <p:val>
                                            <p:strVal val="1+#ppt_w/2"/>
                                          </p:val>
                                        </p:tav>
                                        <p:tav tm="100000">
                                          <p:val>
                                            <p:strVal val="#ppt_x"/>
                                          </p:val>
                                        </p:tav>
                                      </p:tavLst>
                                    </p:anim>
                                    <p:anim calcmode="lin" valueType="num">
                                      <p:cBhvr additive="base">
                                        <p:cTn id="18" dur="2000" fill="hold"/>
                                        <p:tgtEl>
                                          <p:spTgt spid="41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305800" cy="5897563"/>
          </a:xfrm>
        </p:spPr>
        <p:txBody>
          <a:bodyPr/>
          <a:lstStyle/>
          <a:p>
            <a:pPr marL="0" indent="0">
              <a:buNone/>
            </a:pPr>
            <a:r>
              <a:rPr lang="ro-RO" dirty="0" smtClean="0"/>
              <a:t>   De </a:t>
            </a:r>
            <a:r>
              <a:rPr lang="ro-RO" dirty="0"/>
              <a:t>asemenea, elevii claselor a VI-a și a VII-a au compus niște poezii în limba engleză cu ajutorul unor cuvinte date de doamna </a:t>
            </a:r>
            <a:r>
              <a:rPr lang="ro-RO" dirty="0" smtClean="0"/>
              <a:t>profesoară. </a:t>
            </a:r>
          </a:p>
          <a:p>
            <a:pPr marL="0" indent="0">
              <a:buNone/>
            </a:pPr>
            <a:r>
              <a:rPr lang="ro-RO" dirty="0"/>
              <a:t> </a:t>
            </a:r>
            <a:r>
              <a:rPr lang="ro-RO" dirty="0" smtClean="0"/>
              <a:t>   Nu </a:t>
            </a:r>
            <a:r>
              <a:rPr lang="ro-RO" dirty="0"/>
              <a:t>în ultimul rând, elevii au avut parte de o audiție a unor conversații din diverse limbi europene iar  aceștia au identificat limba vorbită .</a:t>
            </a:r>
            <a:endParaRPr lang="en-US" dirty="0"/>
          </a:p>
          <a:p>
            <a:endParaRPr lang="en-US" dirty="0"/>
          </a:p>
        </p:txBody>
      </p:sp>
    </p:spTree>
    <p:extLst>
      <p:ext uri="{BB962C8B-B14F-4D97-AF65-F5344CB8AC3E}">
        <p14:creationId xmlns:p14="http://schemas.microsoft.com/office/powerpoint/2010/main" val="354877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pattFill prst="diagBrick">
          <a:fgClr>
            <a:srgbClr val="FFCC00"/>
          </a:fgClr>
          <a:bgClr>
            <a:schemeClr val="bg1"/>
          </a:bgClr>
        </a:patt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1192932" y="-1092723"/>
            <a:ext cx="2871593" cy="510505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132" y="3276600"/>
            <a:ext cx="7924800" cy="2514600"/>
          </a:xfrm>
          <a:prstGeom prst="rect">
            <a:avLst/>
          </a:prstGeom>
        </p:spPr>
      </p:pic>
    </p:spTree>
    <p:extLst>
      <p:ext uri="{BB962C8B-B14F-4D97-AF65-F5344CB8AC3E}">
        <p14:creationId xmlns:p14="http://schemas.microsoft.com/office/powerpoint/2010/main" val="4285521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1" y="76200"/>
            <a:ext cx="4267200" cy="342900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0"/>
            <a:ext cx="3962400" cy="5791200"/>
          </a:xfrm>
          <a:prstGeom prst="rect">
            <a:avLst/>
          </a:prstGeom>
        </p:spPr>
      </p:pic>
    </p:spTree>
    <p:extLst>
      <p:ext uri="{BB962C8B-B14F-4D97-AF65-F5344CB8AC3E}">
        <p14:creationId xmlns:p14="http://schemas.microsoft.com/office/powerpoint/2010/main" val="3547123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7053" y="457200"/>
            <a:ext cx="7769893" cy="4525963"/>
          </a:xfrm>
        </p:spPr>
      </p:pic>
    </p:spTree>
    <p:extLst>
      <p:ext uri="{BB962C8B-B14F-4D97-AF65-F5344CB8AC3E}">
        <p14:creationId xmlns:p14="http://schemas.microsoft.com/office/powerpoint/2010/main" val="308695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04800"/>
            <a:ext cx="9144000" cy="5486400"/>
          </a:xfrm>
        </p:spPr>
      </p:pic>
    </p:spTree>
    <p:extLst>
      <p:ext uri="{BB962C8B-B14F-4D97-AF65-F5344CB8AC3E}">
        <p14:creationId xmlns:p14="http://schemas.microsoft.com/office/powerpoint/2010/main" val="3838715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16200000">
            <a:off x="930573" y="-666485"/>
            <a:ext cx="2406055" cy="3810002"/>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32359"/>
            <a:ext cx="3857625" cy="50292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1109927" y="1789424"/>
            <a:ext cx="2462212" cy="4377266"/>
          </a:xfrm>
          <a:prstGeom prst="rect">
            <a:avLst/>
          </a:prstGeom>
        </p:spPr>
      </p:pic>
    </p:spTree>
    <p:extLst>
      <p:ext uri="{BB962C8B-B14F-4D97-AF65-F5344CB8AC3E}">
        <p14:creationId xmlns:p14="http://schemas.microsoft.com/office/powerpoint/2010/main" val="198262134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308</TotalTime>
  <Words>238</Words>
  <Application>Microsoft Office PowerPoint</Application>
  <PresentationFormat>On-screen Show (4:3)</PresentationFormat>
  <Paragraphs>14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Listening a conversation Which language is it?</vt:lpstr>
      <vt:lpstr>My first English poetry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Daniela</dc:creator>
  <cp:lastModifiedBy>George</cp:lastModifiedBy>
  <cp:revision>16</cp:revision>
  <dcterms:created xsi:type="dcterms:W3CDTF">2010-09-23T15:30:41Z</dcterms:created>
  <dcterms:modified xsi:type="dcterms:W3CDTF">2020-10-05T15:14:09Z</dcterms:modified>
</cp:coreProperties>
</file>