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74" d="100"/>
          <a:sy n="74"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media" Target="../media/media5.wma"/><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5.wm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3513465"/>
          </a:xfrm>
        </p:spPr>
        <p:txBody>
          <a:bodyPr>
            <a:normAutofit/>
          </a:bodyPr>
          <a:lstStyle/>
          <a:p>
            <a:pPr algn="ctr"/>
            <a:r>
              <a:rPr lang="ro-RO" sz="3200" b="1" u="sng" dirty="0"/>
              <a:t>Particularități ale unui text poetic </a:t>
            </a:r>
            <a:r>
              <a:rPr lang="en-US" sz="3200" dirty="0"/>
              <a:t/>
            </a:r>
            <a:br>
              <a:rPr lang="en-US" sz="3200" dirty="0"/>
            </a:br>
            <a:r>
              <a:rPr lang="ro-RO" sz="3200" b="1" u="sng" dirty="0"/>
              <a:t>ce reflectă prelungiri ale clasicismului și </a:t>
            </a:r>
            <a:r>
              <a:rPr lang="ro-RO" sz="3200" b="1" u="sng" dirty="0" smtClean="0"/>
              <a:t>romantismului</a:t>
            </a:r>
            <a:br>
              <a:rPr lang="ro-RO" sz="3200" b="1" u="sng" dirty="0" smtClean="0"/>
            </a:br>
            <a:r>
              <a:rPr lang="ro-RO" sz="3200" b="1" u="sng" dirty="0" smtClean="0"/>
              <a:t/>
            </a:r>
            <a:br>
              <a:rPr lang="ro-RO" sz="3200" b="1" u="sng" dirty="0" smtClean="0"/>
            </a:br>
            <a:r>
              <a:rPr lang="ro-RO" sz="3200" b="1" i="1" u="sng" dirty="0" smtClean="0"/>
              <a:t>De demult...</a:t>
            </a:r>
            <a:r>
              <a:rPr lang="ro-RO" sz="3200" b="1" u="sng" dirty="0" smtClean="0"/>
              <a:t/>
            </a:r>
            <a:br>
              <a:rPr lang="ro-RO" sz="3200" b="1" u="sng" dirty="0" smtClean="0"/>
            </a:br>
            <a:r>
              <a:rPr lang="ro-RO" sz="3200" b="1" dirty="0" smtClean="0"/>
              <a:t>				de Octavian Goga</a:t>
            </a:r>
            <a:r>
              <a:rPr lang="ro-RO" sz="3200" b="1" u="sng" dirty="0"/>
              <a:t/>
            </a:r>
            <a:br>
              <a:rPr lang="ro-RO" sz="3200" b="1" u="sng" dirty="0"/>
            </a:br>
            <a:r>
              <a:rPr lang="en-US" sz="2800" dirty="0"/>
              <a:t/>
            </a:r>
            <a:br>
              <a:rPr lang="en-US" sz="2800" dirty="0"/>
            </a:br>
            <a:endParaRPr lang="en-US" sz="2800" dirty="0"/>
          </a:p>
        </p:txBody>
      </p:sp>
      <p:sp>
        <p:nvSpPr>
          <p:cNvPr id="3" name="Subtitle 2"/>
          <p:cNvSpPr>
            <a:spLocks noGrp="1"/>
          </p:cNvSpPr>
          <p:nvPr>
            <p:ph type="subTitle" idx="1"/>
          </p:nvPr>
        </p:nvSpPr>
        <p:spPr>
          <a:xfrm>
            <a:off x="1069848" y="4811913"/>
            <a:ext cx="7315200" cy="914400"/>
          </a:xfrm>
        </p:spPr>
        <p:txBody>
          <a:bodyPr/>
          <a:lstStyle/>
          <a:p>
            <a:pPr algn="r"/>
            <a:endParaRPr lang="ro-RO" dirty="0" smtClean="0"/>
          </a:p>
          <a:p>
            <a:pPr algn="r"/>
            <a:r>
              <a:rPr lang="ro-RO" dirty="0" smtClean="0"/>
              <a:t>Prof. Ștefănuț Alin</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195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Imagini poetice </a:t>
            </a:r>
            <a:endParaRPr lang="en-US" dirty="0"/>
          </a:p>
        </p:txBody>
      </p:sp>
      <p:sp>
        <p:nvSpPr>
          <p:cNvPr id="3" name="Content Placeholder 2"/>
          <p:cNvSpPr>
            <a:spLocks noGrp="1"/>
          </p:cNvSpPr>
          <p:nvPr>
            <p:ph idx="1"/>
          </p:nvPr>
        </p:nvSpPr>
        <p:spPr>
          <a:xfrm>
            <a:off x="3644721" y="502276"/>
            <a:ext cx="8049296" cy="5482472"/>
          </a:xfrm>
        </p:spPr>
        <p:txBody>
          <a:bodyPr/>
          <a:lstStyle/>
          <a:p>
            <a:pPr algn="just"/>
            <a:r>
              <a:rPr lang="en-US" dirty="0"/>
              <a:t>	</a:t>
            </a:r>
            <a:r>
              <a:rPr lang="en-US" dirty="0" err="1"/>
              <a:t>Versurile</a:t>
            </a:r>
            <a:r>
              <a:rPr lang="en-US" dirty="0"/>
              <a:t> din prima </a:t>
            </a:r>
            <a:r>
              <a:rPr lang="en-US" dirty="0" err="1"/>
              <a:t>secven</a:t>
            </a:r>
            <a:r>
              <a:rPr lang="ro-RO" dirty="0"/>
              <a:t>ță poetică amintesc de Cina cea de taină, de ultimele momente petrecute de Iisus cu apostolii înainte de a fi vândut (trădat): „Patru inși la popa-n casă țin azi sfat de vreme lungă”. Preotul satului, în casa căruia are loc adunarea și care scrie în numele juzilor, deci al colectivității, plângerea-scrisoare, este un factor de mobilizare a conștiințelor și un element ce exprimă speranța într-un viitor mai bun. </a:t>
            </a:r>
            <a:endParaRPr lang="ro-RO" dirty="0" smtClean="0"/>
          </a:p>
          <a:p>
            <a:pPr algn="just"/>
            <a:endParaRPr lang="en-US" dirty="0"/>
          </a:p>
          <a:p>
            <a:pPr algn="just"/>
            <a:r>
              <a:rPr lang="ro-RO" dirty="0"/>
              <a:t>	Formula de adresare utilizată în epistolă – „Luminate împărate!”, precum și cea de încheiere: „Punem degetul pe cruce și-ntărim și noi plânsoarea” </a:t>
            </a:r>
            <a:r>
              <a:rPr lang="ro-RO" dirty="0" smtClean="0"/>
              <a:t>amintesc </a:t>
            </a:r>
            <a:r>
              <a:rPr lang="ro-RO" dirty="0"/>
              <a:t>de clasicism, iar conținutul epistolei adresate autorității statale supreme, împăratul, denunță nedreptățile, abuzurile, crima, spre a-i cere să le facă dreptate. Sfârșitul epistolei are caracter profetic, aceasta fiind scrisă în ziua de Sfântul Ilie, prorocul pedepsitor, cel revoltat împotriva stăpânirii. </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1276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Imagini poetice </a:t>
            </a:r>
            <a:endParaRPr lang="en-US" dirty="0"/>
          </a:p>
        </p:txBody>
      </p:sp>
      <p:sp>
        <p:nvSpPr>
          <p:cNvPr id="3" name="Content Placeholder 2"/>
          <p:cNvSpPr>
            <a:spLocks noGrp="1"/>
          </p:cNvSpPr>
          <p:nvPr>
            <p:ph idx="1"/>
          </p:nvPr>
        </p:nvSpPr>
        <p:spPr>
          <a:xfrm>
            <a:off x="3869267" y="864108"/>
            <a:ext cx="7683081" cy="5120640"/>
          </a:xfrm>
        </p:spPr>
        <p:txBody>
          <a:bodyPr/>
          <a:lstStyle/>
          <a:p>
            <a:pPr algn="just"/>
            <a:r>
              <a:rPr lang="ro-RO" dirty="0"/>
              <a:t>În secvența a treia imaginarului nocturn îi ia locul cel diurn, casei ca spațiu al retragerii i se opune fereastra, simbol al deschiderii și al perspectivei: „La fereastră-s zori de ziuă și pătrund încet în casă”. </a:t>
            </a:r>
            <a:endParaRPr lang="ro-RO" dirty="0" smtClean="0"/>
          </a:p>
          <a:p>
            <a:pPr algn="just"/>
            <a:endParaRPr lang="ro-RO" dirty="0"/>
          </a:p>
          <a:p>
            <a:pPr algn="just"/>
            <a:endParaRPr lang="en-US" dirty="0"/>
          </a:p>
          <a:p>
            <a:pPr algn="just"/>
            <a:r>
              <a:rPr lang="ro-RO" dirty="0"/>
              <a:t>	În ultima parte a poeziei, cuvinte ce denumesc funcții și grade: „căprar”, „popa”, „jitar”, „împăratul”, precum și expresiile ce redau despărțirea: „cu mâna tremurată”, „le mijesc în gene stropii”, „fețele nemângâiate” contribuie la reconstrucția unei biografii afective a satului transilvănean. </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992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Sugestie de concluzie</a:t>
            </a:r>
            <a:endParaRPr lang="en-US" dirty="0"/>
          </a:p>
        </p:txBody>
      </p:sp>
      <p:sp>
        <p:nvSpPr>
          <p:cNvPr id="3" name="Content Placeholder 2"/>
          <p:cNvSpPr>
            <a:spLocks noGrp="1"/>
          </p:cNvSpPr>
          <p:nvPr>
            <p:ph idx="1"/>
          </p:nvPr>
        </p:nvSpPr>
        <p:spPr/>
        <p:txBody>
          <a:bodyPr>
            <a:normAutofit/>
          </a:bodyPr>
          <a:lstStyle/>
          <a:p>
            <a:pPr algn="just"/>
            <a:r>
              <a:rPr lang="ro-RO" sz="2400" dirty="0"/>
              <a:t>În concluzie, poezia „De demult...” de Octavian Goga ilustrează modul </a:t>
            </a:r>
            <a:r>
              <a:rPr lang="ro-RO" sz="2400" dirty="0" smtClean="0"/>
              <a:t>particular </a:t>
            </a:r>
            <a:r>
              <a:rPr lang="ro-RO" sz="2400" dirty="0"/>
              <a:t>în care literatura română a topit trăsăturile clasicismului și ale romantismului. Neoromantică prin caracterul evocator, mesianic și profetic, prin profunzimea și autenticitatea trăirilor, prin componenta patriotică și revolută, prin cultivarea imaginii poetului angajat, poezia prezintă și elemente ale clasicismului, prin viziunea morală și monografică a satului transilvănean și prin armonia discursului cu inflexiuni folclorice. </a:t>
            </a:r>
            <a:endParaRPr lang="en-US" sz="24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982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0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2050059"/>
          </a:xfrm>
        </p:spPr>
        <p:txBody>
          <a:bodyPr>
            <a:normAutofit/>
          </a:bodyPr>
          <a:lstStyle/>
          <a:p>
            <a:pPr algn="ctr"/>
            <a:r>
              <a:rPr lang="ro-RO" sz="3600" dirty="0" smtClean="0"/>
              <a:t>Vă mulțumesc pentru atenție!</a:t>
            </a:r>
            <a:br>
              <a:rPr lang="ro-RO" sz="3600" dirty="0" smtClean="0"/>
            </a:br>
            <a:endParaRPr lang="en-US"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756078"/>
            <a:ext cx="3810000" cy="2949263"/>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771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900" y="63500"/>
            <a:ext cx="5156200" cy="67310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801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0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Conținutul prezentării</a:t>
            </a:r>
            <a:endParaRPr lang="en-US" dirty="0"/>
          </a:p>
        </p:txBody>
      </p:sp>
      <p:sp>
        <p:nvSpPr>
          <p:cNvPr id="3" name="Content Placeholder 2"/>
          <p:cNvSpPr>
            <a:spLocks noGrp="1"/>
          </p:cNvSpPr>
          <p:nvPr>
            <p:ph idx="1"/>
          </p:nvPr>
        </p:nvSpPr>
        <p:spPr/>
        <p:txBody>
          <a:bodyPr>
            <a:normAutofit/>
          </a:bodyPr>
          <a:lstStyle/>
          <a:p>
            <a:r>
              <a:rPr lang="ro-RO" b="1" dirty="0" smtClean="0"/>
              <a:t>Contextul apariției</a:t>
            </a:r>
          </a:p>
          <a:p>
            <a:r>
              <a:rPr lang="ro-RO" b="1" dirty="0"/>
              <a:t>T</a:t>
            </a:r>
            <a:r>
              <a:rPr lang="ro-RO" b="1" dirty="0" smtClean="0"/>
              <a:t>răsături </a:t>
            </a:r>
            <a:r>
              <a:rPr lang="ro-RO" b="1" dirty="0"/>
              <a:t>ale poeziei, care ilustrează prelungiri ale clasicismului și ale </a:t>
            </a:r>
            <a:r>
              <a:rPr lang="ro-RO" b="1" dirty="0" smtClean="0"/>
              <a:t>romantismului</a:t>
            </a:r>
            <a:endParaRPr lang="ro-RO" b="1" dirty="0"/>
          </a:p>
          <a:p>
            <a:r>
              <a:rPr lang="ro-RO" b="1" dirty="0" smtClean="0"/>
              <a:t>Tema poeziei</a:t>
            </a:r>
          </a:p>
          <a:p>
            <a:r>
              <a:rPr lang="ro-RO" b="1" dirty="0" smtClean="0"/>
              <a:t>Elemente de structură și de compoziție (titlul, incipitul, lirismul, compoziția)</a:t>
            </a:r>
          </a:p>
          <a:p>
            <a:r>
              <a:rPr lang="ro-RO" b="1" dirty="0" smtClean="0"/>
              <a:t>Imagini poetice sugestive</a:t>
            </a:r>
          </a:p>
          <a:p>
            <a:pPr marL="0" indent="0">
              <a:buNone/>
            </a:pPr>
            <a:r>
              <a:rPr lang="ro-RO" b="1" dirty="0"/>
              <a:t> </a:t>
            </a:r>
            <a:r>
              <a:rPr lang="ro-RO" b="1" dirty="0" smtClean="0"/>
              <a:t>   Sugestie de concluzie </a:t>
            </a:r>
            <a:endParaRPr lang="en-US"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9953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2428" y="1275008"/>
            <a:ext cx="8144759" cy="4309638"/>
          </a:xfrm>
        </p:spPr>
        <p:txBody>
          <a:bodyPr/>
          <a:lstStyle/>
          <a:p>
            <a:pPr marL="342900" indent="-342900" algn="just">
              <a:buFont typeface="Arial" panose="020B0604020202020204" pitchFamily="34" charset="0"/>
              <a:buChar char="•"/>
            </a:pPr>
            <a:endParaRPr lang="ro-RO" dirty="0" smtClean="0"/>
          </a:p>
          <a:p>
            <a:pPr marL="342900" indent="-342900" algn="just">
              <a:buFont typeface="Arial" panose="020B0604020202020204" pitchFamily="34" charset="0"/>
              <a:buChar char="•"/>
            </a:pPr>
            <a:r>
              <a:rPr lang="ro-RO" dirty="0" smtClean="0"/>
              <a:t>Poezia </a:t>
            </a:r>
            <a:r>
              <a:rPr lang="ro-RO" dirty="0"/>
              <a:t>de la sfârșitul secolului al XIX-lea și începutul secolului al XX-lea nu poate fi încadrată într-un curent literar, întrucât nu se subordonează unei singure formule estetice, ci reflectă o serie de prelungiri ale clasicismului și ale romantismului. </a:t>
            </a:r>
            <a:endParaRPr lang="ro-RO" dirty="0" smtClean="0"/>
          </a:p>
          <a:p>
            <a:pPr marL="342900" indent="-342900" algn="just">
              <a:buFont typeface="Arial" panose="020B0604020202020204" pitchFamily="34" charset="0"/>
              <a:buChar char="•"/>
            </a:pPr>
            <a:endParaRPr lang="ro-RO" dirty="0"/>
          </a:p>
          <a:p>
            <a:pPr marL="342900" indent="-342900" algn="just">
              <a:buFont typeface="Arial" panose="020B0604020202020204" pitchFamily="34" charset="0"/>
              <a:buChar char="•"/>
            </a:pPr>
            <a:r>
              <a:rPr lang="ro-RO" dirty="0"/>
              <a:t>Poezia „De demult...” face parte din al doilea volum de versuri publicat de Octavian </a:t>
            </a:r>
            <a:r>
              <a:rPr lang="ro-RO" dirty="0" smtClean="0"/>
              <a:t>Goga, </a:t>
            </a:r>
            <a:r>
              <a:rPr lang="ro-RO" dirty="0"/>
              <a:t>„</a:t>
            </a:r>
            <a:r>
              <a:rPr lang="ro-RO" i="1" dirty="0"/>
              <a:t>Ne cheamă pământul</a:t>
            </a:r>
            <a:r>
              <a:rPr lang="ro-RO" dirty="0" smtClean="0"/>
              <a:t>” (1909), </a:t>
            </a:r>
            <a:r>
              <a:rPr lang="ro-RO" dirty="0"/>
              <a:t>și caracterizează universul liricii </a:t>
            </a:r>
            <a:r>
              <a:rPr lang="ro-RO" dirty="0" smtClean="0"/>
              <a:t>sale, </a:t>
            </a:r>
            <a:r>
              <a:rPr lang="ro-RO" dirty="0"/>
              <a:t>care depășește impasul (blocajul) poeziei vremii lui. </a:t>
            </a:r>
            <a:endParaRPr lang="en-US" dirty="0"/>
          </a:p>
          <a:p>
            <a:pPr marL="342900" indent="-342900" algn="just">
              <a:buFont typeface="Arial" panose="020B0604020202020204" pitchFamily="34" charset="0"/>
              <a:buChar char="•"/>
            </a:pP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60956" y="2299010"/>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708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5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4536"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034" y="1107583"/>
            <a:ext cx="7887181" cy="4584879"/>
          </a:xfrm>
        </p:spPr>
        <p:txBody>
          <a:bodyPr>
            <a:normAutofit fontScale="92500"/>
          </a:bodyPr>
          <a:lstStyle/>
          <a:p>
            <a:r>
              <a:rPr lang="ro-RO" b="1" dirty="0"/>
              <a:t>Precizarea unor trăsături ale poeziei, care ilustrează prelungiri ale clasicismului și ale romantismului</a:t>
            </a:r>
            <a:endParaRPr lang="en-US" dirty="0"/>
          </a:p>
          <a:p>
            <a:pPr algn="just"/>
            <a:r>
              <a:rPr lang="ro-RO" dirty="0"/>
              <a:t>	Ca specie literară, poezia „De demult...” este o elegie - specie a genului liric în care sunt exprimate sentimente de melancolie, de tristețe, de jale – caracterizată prin mesianism romantic, prin tonalitatea tristă a imaginii satului stăpânit de jale, precum și prin suferințele unei colectivități asuprite și prin sentimentul înstrăinării</a:t>
            </a:r>
            <a:r>
              <a:rPr lang="ro-RO" dirty="0" smtClean="0"/>
              <a:t>. </a:t>
            </a:r>
            <a:r>
              <a:rPr lang="ro-RO" dirty="0"/>
              <a:t>În artă, mesianismul </a:t>
            </a:r>
            <a:r>
              <a:rPr lang="ro-RO" dirty="0" smtClean="0"/>
              <a:t>exprimă </a:t>
            </a:r>
            <a:r>
              <a:rPr lang="ro-RO" dirty="0"/>
              <a:t>dorința scriitorului de a deveni purtătorul de cuvânt al celor asupriți (oprimați), anunțând (profetic) o schimbare plasată într-un viitor </a:t>
            </a:r>
            <a:r>
              <a:rPr lang="ro-RO" dirty="0" smtClean="0"/>
              <a:t>incert.</a:t>
            </a:r>
          </a:p>
          <a:p>
            <a:pPr algn="just"/>
            <a:r>
              <a:rPr lang="ro-RO" dirty="0" smtClean="0"/>
              <a:t>	Motive </a:t>
            </a:r>
            <a:r>
              <a:rPr lang="ro-RO" dirty="0"/>
              <a:t>romantice precum noaptea, clopotul, strunga compun un cadru nocturn specific romantismului. Poezia se apropie de clasicism prin valoarea morală a portretului preotului, prin stilul epistolar și prin abordarea formulei lirismului obiectiv, care implică o estompare (ștergere) a prezenței eului în discursul liric și folosirea persoanei a treia. </a:t>
            </a:r>
            <a:endParaRPr lang="en-US" dirty="0"/>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6824" y="3095222"/>
            <a:ext cx="609600" cy="609600"/>
          </a:xfrm>
          <a:prstGeom prst="rect">
            <a:avLst/>
          </a:prstGeom>
        </p:spPr>
      </p:pic>
    </p:spTree>
    <p:extLst>
      <p:ext uri="{BB962C8B-B14F-4D97-AF65-F5344CB8AC3E}">
        <p14:creationId xmlns:p14="http://schemas.microsoft.com/office/powerpoint/2010/main" val="283858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0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Tema poeziei</a:t>
            </a:r>
            <a:endParaRPr lang="en-US" dirty="0"/>
          </a:p>
        </p:txBody>
      </p:sp>
      <p:sp>
        <p:nvSpPr>
          <p:cNvPr id="3" name="Content Placeholder 2"/>
          <p:cNvSpPr>
            <a:spLocks noGrp="1"/>
          </p:cNvSpPr>
          <p:nvPr>
            <p:ph idx="1"/>
          </p:nvPr>
        </p:nvSpPr>
        <p:spPr/>
        <p:txBody>
          <a:bodyPr/>
          <a:lstStyle/>
          <a:p>
            <a:pPr algn="just"/>
            <a:r>
              <a:rPr lang="ro-RO" b="1" dirty="0"/>
              <a:t>	</a:t>
            </a:r>
            <a:r>
              <a:rPr lang="ro-RO" dirty="0"/>
              <a:t>Tema poeziei este națională și socială: imaginea satului stăpânit de jale, de tristețe. Nefericirea tragică a unei colectivități este exprimată într-o scrisoare ce conține în rândurile sale toate suferințele îndurate de săteni, care își caută dreptatea la împărat. În cadrul dezvoltării temei, apar chipuri reprezentative pentru mediul rural: popa, cei patru „juzi” (primari), </a:t>
            </a:r>
            <a:r>
              <a:rPr lang="ro-RO" dirty="0" smtClean="0"/>
              <a:t>mesagerul </a:t>
            </a:r>
            <a:r>
              <a:rPr lang="ro-RO" dirty="0"/>
              <a:t>(fosta cătană Radu Roată). </a:t>
            </a:r>
            <a:endParaRPr lang="en-US" dirty="0"/>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70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Elemente de structură și de compoziție</a:t>
            </a:r>
            <a:endParaRPr lang="en-US" dirty="0"/>
          </a:p>
        </p:txBody>
      </p:sp>
      <p:sp>
        <p:nvSpPr>
          <p:cNvPr id="3" name="Content Placeholder 2"/>
          <p:cNvSpPr>
            <a:spLocks noGrp="1"/>
          </p:cNvSpPr>
          <p:nvPr>
            <p:ph idx="1"/>
          </p:nvPr>
        </p:nvSpPr>
        <p:spPr/>
        <p:txBody>
          <a:bodyPr/>
          <a:lstStyle/>
          <a:p>
            <a:pPr marL="0" indent="0" algn="just">
              <a:buNone/>
            </a:pPr>
            <a:r>
              <a:rPr lang="ro-RO" b="1" dirty="0" smtClean="0"/>
              <a:t>Titlul </a:t>
            </a:r>
            <a:r>
              <a:rPr lang="ro-RO" dirty="0"/>
              <a:t>poeziei </a:t>
            </a:r>
            <a:r>
              <a:rPr lang="ro-RO" dirty="0" smtClean="0"/>
              <a:t>- „De demult...” - este </a:t>
            </a:r>
            <a:r>
              <a:rPr lang="ro-RO" dirty="0"/>
              <a:t>unul analitic, fiind format din construcția adverbială „de demult” care sugerează evocarea, rememorarea unor fapte și a unor personalități și care conturează dimensiunea temporală a imaginarului poetic surprins în text. Punctele de suspensie ce însoțesc titlul sugerează pătrunderea </a:t>
            </a:r>
            <a:r>
              <a:rPr lang="ro-RO" dirty="0" smtClean="0"/>
              <a:t>   într-un </a:t>
            </a:r>
            <a:r>
              <a:rPr lang="ro-RO" dirty="0"/>
              <a:t>alt timp, readus în prezentul discursului liric cu ajutorul amintirii, al evocării. </a:t>
            </a:r>
            <a:endParaRPr lang="en-US" dirty="0"/>
          </a:p>
          <a:p>
            <a:endParaRPr lang="ro-RO" dirty="0" smtClean="0"/>
          </a:p>
          <a:p>
            <a:pPr algn="just"/>
            <a:r>
              <a:rPr lang="ro-RO" b="1" dirty="0"/>
              <a:t>Versul incipit </a:t>
            </a:r>
            <a:r>
              <a:rPr lang="ro-RO" dirty="0"/>
              <a:t>al poeziei - „Tot mai rar s-aud în noapte clopotele de la strungă” - are rolul de a crea o atmosferă de taină, întărită de cadrul temporal surprins, de regimul nocturn al imaginii poetice. Incipitul orientează lectura cititorului și asigură introducerea treptată în starea lirică. </a:t>
            </a:r>
            <a:r>
              <a:rPr lang="ro-RO" dirty="0" smtClean="0"/>
              <a:t>T</a:t>
            </a:r>
            <a:r>
              <a:rPr lang="ro-RO" dirty="0" smtClean="0"/>
              <a:t>itlul </a:t>
            </a:r>
            <a:r>
              <a:rPr lang="ro-RO" dirty="0"/>
              <a:t>și incipitul țin de romantismul poeziei. </a:t>
            </a:r>
            <a:endParaRPr lang="ro-RO"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375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Elemente de structură și de compoziție</a:t>
            </a:r>
            <a:endParaRPr lang="en-US" dirty="0"/>
          </a:p>
        </p:txBody>
      </p:sp>
      <p:sp>
        <p:nvSpPr>
          <p:cNvPr id="3" name="Content Placeholder 2"/>
          <p:cNvSpPr>
            <a:spLocks noGrp="1"/>
          </p:cNvSpPr>
          <p:nvPr>
            <p:ph idx="1"/>
          </p:nvPr>
        </p:nvSpPr>
        <p:spPr/>
        <p:txBody>
          <a:bodyPr/>
          <a:lstStyle/>
          <a:p>
            <a:pPr algn="just"/>
            <a:r>
              <a:rPr lang="ro-RO" b="1" dirty="0"/>
              <a:t>Lirismul</a:t>
            </a:r>
            <a:r>
              <a:rPr lang="ro-RO" dirty="0"/>
              <a:t> întâlnit în poezie este </a:t>
            </a:r>
            <a:r>
              <a:rPr lang="ro-RO" b="1" dirty="0"/>
              <a:t>obiectiv</a:t>
            </a:r>
            <a:r>
              <a:rPr lang="ro-RO" dirty="0"/>
              <a:t>, discursul liric fiind construit la persoana a III-a, fapt ce sugerează absența intimității și tendința de generalizare proprie clasicismului. Exprimat gramatical prin pronume și verbe la persoana a III-a, lirismul obiectiv se caracterizează printr-o estompare (anulare) a eului liric în spațiul </a:t>
            </a:r>
            <a:r>
              <a:rPr lang="ro-RO" dirty="0" smtClean="0"/>
              <a:t>poeziei, </a:t>
            </a:r>
            <a:r>
              <a:rPr lang="ro-RO" dirty="0"/>
              <a:t>care înlocuiește confesiunea din arta poetică „Rugăciune”, scrisă de Octavian </a:t>
            </a:r>
            <a:r>
              <a:rPr lang="ro-RO" dirty="0" smtClean="0"/>
              <a:t>Goga</a:t>
            </a:r>
            <a:r>
              <a:rPr lang="ro-RO" dirty="0"/>
              <a:t>. Astfel, eul liric vorbește în numele unei colectivități </a:t>
            </a:r>
            <a:r>
              <a:rPr lang="ro-RO" dirty="0" smtClean="0"/>
              <a:t>reprezentate simbolic </a:t>
            </a:r>
            <a:r>
              <a:rPr lang="ro-RO" dirty="0"/>
              <a:t>de instanțe precum: juzi, popa Istrate, jitarul Radu Roată, Ionuț al Floarii.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29837" y="3008291"/>
            <a:ext cx="609600" cy="609600"/>
          </a:xfrm>
          <a:prstGeom prst="rect">
            <a:avLst/>
          </a:prstGeom>
        </p:spPr>
      </p:pic>
    </p:spTree>
    <p:extLst>
      <p:ext uri="{BB962C8B-B14F-4D97-AF65-F5344CB8AC3E}">
        <p14:creationId xmlns:p14="http://schemas.microsoft.com/office/powerpoint/2010/main" val="9433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Elemente de structură și de compoziție</a:t>
            </a:r>
            <a:endParaRPr lang="en-US" dirty="0"/>
          </a:p>
        </p:txBody>
      </p:sp>
      <p:sp>
        <p:nvSpPr>
          <p:cNvPr id="3" name="Content Placeholder 2"/>
          <p:cNvSpPr>
            <a:spLocks noGrp="1"/>
          </p:cNvSpPr>
          <p:nvPr>
            <p:ph idx="1"/>
          </p:nvPr>
        </p:nvSpPr>
        <p:spPr>
          <a:xfrm>
            <a:off x="3696237" y="450761"/>
            <a:ext cx="7856111" cy="5533987"/>
          </a:xfrm>
        </p:spPr>
        <p:txBody>
          <a:bodyPr/>
          <a:lstStyle/>
          <a:p>
            <a:pPr algn="just"/>
            <a:r>
              <a:rPr lang="ro-RO" b="1" dirty="0"/>
              <a:t>Compozițional</a:t>
            </a:r>
            <a:r>
              <a:rPr lang="ro-RO" dirty="0"/>
              <a:t>, poezia este alcătuită din 34 de versuri, distribuite în distihuri, organizate în</a:t>
            </a:r>
            <a:r>
              <a:rPr lang="en-US" dirty="0"/>
              <a:t> </a:t>
            </a:r>
            <a:r>
              <a:rPr lang="en-US" dirty="0" err="1"/>
              <a:t>patru</a:t>
            </a:r>
            <a:r>
              <a:rPr lang="en-US" dirty="0"/>
              <a:t> </a:t>
            </a:r>
            <a:r>
              <a:rPr lang="en-US" dirty="0" err="1"/>
              <a:t>secven</a:t>
            </a:r>
            <a:r>
              <a:rPr lang="ro-RO" dirty="0"/>
              <a:t>țe, în care liricul se îmbină cu narativul, cu relatarea de evenimente, aflate într-un raport de succesiune temporală. Prima </a:t>
            </a:r>
            <a:r>
              <a:rPr lang="ro-RO" dirty="0" smtClean="0"/>
              <a:t>secvență - </a:t>
            </a:r>
            <a:r>
              <a:rPr lang="ro-RO" dirty="0"/>
              <a:t>corespunzătoare primelor patru </a:t>
            </a:r>
            <a:r>
              <a:rPr lang="ro-RO" dirty="0" smtClean="0"/>
              <a:t>versuri - </a:t>
            </a:r>
            <a:r>
              <a:rPr lang="ro-RO" dirty="0"/>
              <a:t>amintește, prin descriere și prin portretul moral al preotului, de clasicismul românesc. Secvența a doua (versurile 5 - 20) valorifică stilul epistolar, tot de factură clasicistă, dar amintește și de romantism prin componenta patriotică și prin atitudinea revoltată. Secvența a treia (versurile 21 - 24) este o prelungire a celei de-a doua, iar secvența a patra (versurile 25 - 34) reprezintă finalul „istorisirii”. </a:t>
            </a:r>
            <a:endParaRPr lang="ro-RO" dirty="0" smtClean="0"/>
          </a:p>
          <a:p>
            <a:pPr algn="just"/>
            <a:endParaRPr lang="en-US" dirty="0"/>
          </a:p>
          <a:p>
            <a:pPr algn="just"/>
            <a:r>
              <a:rPr lang="ro-RO" b="1" dirty="0" smtClean="0"/>
              <a:t>Relațiile </a:t>
            </a:r>
            <a:r>
              <a:rPr lang="ro-RO" b="1" dirty="0"/>
              <a:t>de opoziție</a:t>
            </a:r>
            <a:r>
              <a:rPr lang="ro-RO" dirty="0"/>
              <a:t> între noapte și zi sau între condiția țăranului din prezentul discursului liric și din trecut se regăsesc în cea de-a doua </a:t>
            </a:r>
            <a:r>
              <a:rPr lang="ro-RO" dirty="0" smtClean="0"/>
              <a:t>secvență </a:t>
            </a:r>
            <a:r>
              <a:rPr lang="ro-RO" dirty="0"/>
              <a:t>lirică. </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13471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0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148</TotalTime>
  <Words>674</Words>
  <Application>Microsoft Office PowerPoint</Application>
  <PresentationFormat>Widescreen</PresentationFormat>
  <Paragraphs>41</Paragraphs>
  <Slides>13</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Corbel</vt:lpstr>
      <vt:lpstr>Wingdings 2</vt:lpstr>
      <vt:lpstr>Frame</vt:lpstr>
      <vt:lpstr>Particularități ale unui text poetic  ce reflectă prelungiri ale clasicismului și romantismului  De demult...     de Octavian Goga  </vt:lpstr>
      <vt:lpstr>PowerPoint Presentation</vt:lpstr>
      <vt:lpstr>Conținutul prezentării</vt:lpstr>
      <vt:lpstr>PowerPoint Presentation</vt:lpstr>
      <vt:lpstr>PowerPoint Presentation</vt:lpstr>
      <vt:lpstr>Tema poeziei</vt:lpstr>
      <vt:lpstr>Elemente de structură și de compoziție</vt:lpstr>
      <vt:lpstr>Elemente de structură și de compoziție</vt:lpstr>
      <vt:lpstr>Elemente de structură și de compoziție</vt:lpstr>
      <vt:lpstr>Imagini poetice </vt:lpstr>
      <vt:lpstr>Imagini poetice </vt:lpstr>
      <vt:lpstr>Sugestie de concluzie</vt:lpstr>
      <vt:lpstr>Vă mulțumesc pentru atenție!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Particularități ale unui text poetic  ce reflectă prelungiri ale clasicismului și romantismului  De demult...     de Octavian Goga</dc:title>
  <dc:creator>Windows User</dc:creator>
  <cp:lastModifiedBy>Windows User</cp:lastModifiedBy>
  <cp:revision>18</cp:revision>
  <dcterms:created xsi:type="dcterms:W3CDTF">2020-04-27T07:59:58Z</dcterms:created>
  <dcterms:modified xsi:type="dcterms:W3CDTF">2021-02-01T15:29:43Z</dcterms:modified>
</cp:coreProperties>
</file>