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rchitects Daughter" panose="020B0604020202020204" charset="0"/>
      <p:regular r:id="rId14"/>
    </p:embeddedFont>
    <p:embeddedFont>
      <p:font typeface="Henny Penny" panose="020B0604020202020204" charset="0"/>
      <p:regular r:id="rId15"/>
    </p:embeddedFont>
    <p:embeddedFont>
      <p:font typeface="Kanit" panose="020B0604020202020204" charset="-34"/>
      <p:regular r:id="rId16"/>
      <p:bold r:id="rId17"/>
      <p:italic r:id="rId18"/>
      <p:boldItalic r:id="rId19"/>
    </p:embeddedFont>
    <p:embeddedFont>
      <p:font typeface="Oxygen" panose="02000503000000000000" pitchFamily="2" charset="0"/>
      <p:regular r:id="rId20"/>
      <p:bold r:id="rId21"/>
    </p:embeddedFont>
    <p:embeddedFont>
      <p:font typeface="Playfair Display" panose="00000500000000000000" pitchFamily="2" charset="0"/>
      <p:regular r:id="rId22"/>
      <p:bold r:id="rId23"/>
      <p:italic r:id="rId24"/>
      <p:boldItalic r:id="rId25"/>
    </p:embeddedFont>
    <p:embeddedFont>
      <p:font typeface="Pontano Sans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9150" y="1249550"/>
            <a:ext cx="5225700" cy="24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Kanit"/>
              <a:buNone/>
              <a:defRPr sz="6400"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37550" y="3774772"/>
            <a:ext cx="28689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2056950" y="1496263"/>
            <a:ext cx="5030100" cy="12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3129600" y="2869725"/>
            <a:ext cx="28848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1959150" y="682120"/>
            <a:ext cx="52257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Kanit"/>
              <a:buNone/>
              <a:defRPr sz="720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ubTitle" idx="1"/>
          </p:nvPr>
        </p:nvSpPr>
        <p:spPr>
          <a:xfrm>
            <a:off x="2462400" y="1547283"/>
            <a:ext cx="42192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12"/>
          <p:cNvSpPr txBox="1"/>
          <p:nvPr/>
        </p:nvSpPr>
        <p:spPr>
          <a:xfrm>
            <a:off x="2828400" y="3448525"/>
            <a:ext cx="34872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CREDITS: This presentation template was created by </a:t>
            </a:r>
            <a:r>
              <a:rPr lang="en-GB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3"/>
              </a:rPr>
              <a:t>Slidesgo</a:t>
            </a:r>
            <a:r>
              <a:rPr lang="en-GB" sz="1200" b="0" i="0" u="none" strike="noStrike" cap="none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, including icons by </a:t>
            </a:r>
            <a:r>
              <a:rPr lang="en-GB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4"/>
              </a:rPr>
              <a:t>Flaticon</a:t>
            </a:r>
            <a:r>
              <a:rPr lang="en-GB" sz="1200" b="0" i="0" u="none" strike="noStrike" cap="none">
                <a:solidFill>
                  <a:schemeClr val="accent1"/>
                </a:solidFill>
                <a:latin typeface="Pontano Sans"/>
                <a:ea typeface="Pontano Sans"/>
                <a:cs typeface="Pontano Sans"/>
                <a:sym typeface="Pontano Sans"/>
              </a:rPr>
              <a:t>, and infographics &amp; images by </a:t>
            </a:r>
            <a:r>
              <a:rPr lang="en-GB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5"/>
              </a:rPr>
              <a:t>Freepik</a:t>
            </a:r>
            <a:endParaRPr sz="1200" b="1" i="0" u="none" strike="noStrike" cap="none">
              <a:solidFill>
                <a:schemeClr val="accen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720000" y="42842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720000" y="1147398"/>
            <a:ext cx="7704000" cy="3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1243138" y="1447325"/>
            <a:ext cx="29508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950063" y="1447325"/>
            <a:ext cx="29508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 hasCustomPrompt="1"/>
          </p:nvPr>
        </p:nvSpPr>
        <p:spPr>
          <a:xfrm>
            <a:off x="1326150" y="1822775"/>
            <a:ext cx="6491700" cy="13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326150" y="3172523"/>
            <a:ext cx="6491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5089475" y="2354284"/>
            <a:ext cx="2867700" cy="1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910525" y="1636300"/>
            <a:ext cx="322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599596" y="2420940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ubTitle" idx="2"/>
          </p:nvPr>
        </p:nvSpPr>
        <p:spPr>
          <a:xfrm>
            <a:off x="724546" y="2900608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3"/>
          </p:nvPr>
        </p:nvSpPr>
        <p:spPr>
          <a:xfrm>
            <a:off x="3211800" y="2420940"/>
            <a:ext cx="2720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4"/>
          </p:nvPr>
        </p:nvSpPr>
        <p:spPr>
          <a:xfrm>
            <a:off x="3484950" y="2900608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5"/>
          </p:nvPr>
        </p:nvSpPr>
        <p:spPr>
          <a:xfrm>
            <a:off x="6120398" y="2420940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ubTitle" idx="6"/>
          </p:nvPr>
        </p:nvSpPr>
        <p:spPr>
          <a:xfrm>
            <a:off x="6245348" y="2900608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599596" y="1534562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ubTitle" idx="2"/>
          </p:nvPr>
        </p:nvSpPr>
        <p:spPr>
          <a:xfrm>
            <a:off x="724546" y="1958340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ubTitle" idx="3"/>
          </p:nvPr>
        </p:nvSpPr>
        <p:spPr>
          <a:xfrm>
            <a:off x="3211800" y="1534562"/>
            <a:ext cx="2720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ubTitle" idx="4"/>
          </p:nvPr>
        </p:nvSpPr>
        <p:spPr>
          <a:xfrm>
            <a:off x="3484950" y="1958340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5"/>
          </p:nvPr>
        </p:nvSpPr>
        <p:spPr>
          <a:xfrm>
            <a:off x="6120398" y="1534562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6"/>
          </p:nvPr>
        </p:nvSpPr>
        <p:spPr>
          <a:xfrm>
            <a:off x="6245348" y="1958340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7"/>
          </p:nvPr>
        </p:nvSpPr>
        <p:spPr>
          <a:xfrm>
            <a:off x="599596" y="3274262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8"/>
          </p:nvPr>
        </p:nvSpPr>
        <p:spPr>
          <a:xfrm>
            <a:off x="724546" y="3698040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9"/>
          </p:nvPr>
        </p:nvSpPr>
        <p:spPr>
          <a:xfrm>
            <a:off x="3211800" y="3274262"/>
            <a:ext cx="2720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3"/>
          </p:nvPr>
        </p:nvSpPr>
        <p:spPr>
          <a:xfrm>
            <a:off x="3484950" y="3698040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4"/>
          </p:nvPr>
        </p:nvSpPr>
        <p:spPr>
          <a:xfrm>
            <a:off x="6120398" y="3274262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5"/>
          </p:nvPr>
        </p:nvSpPr>
        <p:spPr>
          <a:xfrm>
            <a:off x="6245348" y="3698040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4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248450" y="889050"/>
            <a:ext cx="6647100" cy="17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1"/>
          </p:nvPr>
        </p:nvSpPr>
        <p:spPr>
          <a:xfrm>
            <a:off x="1981664" y="1696375"/>
            <a:ext cx="2174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2"/>
          </p:nvPr>
        </p:nvSpPr>
        <p:spPr>
          <a:xfrm>
            <a:off x="1961010" y="2170978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3"/>
          </p:nvPr>
        </p:nvSpPr>
        <p:spPr>
          <a:xfrm>
            <a:off x="5008890" y="1681300"/>
            <a:ext cx="2174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4"/>
          </p:nvPr>
        </p:nvSpPr>
        <p:spPr>
          <a:xfrm>
            <a:off x="5008889" y="2155904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5"/>
          </p:nvPr>
        </p:nvSpPr>
        <p:spPr>
          <a:xfrm>
            <a:off x="1961164" y="3512275"/>
            <a:ext cx="2174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6"/>
          </p:nvPr>
        </p:nvSpPr>
        <p:spPr>
          <a:xfrm>
            <a:off x="1961010" y="3986878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7"/>
          </p:nvPr>
        </p:nvSpPr>
        <p:spPr>
          <a:xfrm>
            <a:off x="5008890" y="3497206"/>
            <a:ext cx="2174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8"/>
          </p:nvPr>
        </p:nvSpPr>
        <p:spPr>
          <a:xfrm>
            <a:off x="5008889" y="3971810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1"/>
          </p:nvPr>
        </p:nvSpPr>
        <p:spPr>
          <a:xfrm>
            <a:off x="1194050" y="3550925"/>
            <a:ext cx="2720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2"/>
          </p:nvPr>
        </p:nvSpPr>
        <p:spPr>
          <a:xfrm>
            <a:off x="1467213" y="3904035"/>
            <a:ext cx="21741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3"/>
          </p:nvPr>
        </p:nvSpPr>
        <p:spPr>
          <a:xfrm>
            <a:off x="4882613" y="3550937"/>
            <a:ext cx="2720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4"/>
          </p:nvPr>
        </p:nvSpPr>
        <p:spPr>
          <a:xfrm>
            <a:off x="5155775" y="3904057"/>
            <a:ext cx="21741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1222438" y="1357750"/>
            <a:ext cx="28353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2"/>
          </p:nvPr>
        </p:nvSpPr>
        <p:spPr>
          <a:xfrm>
            <a:off x="1222438" y="1857725"/>
            <a:ext cx="2835300" cy="2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■"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3"/>
          </p:nvPr>
        </p:nvSpPr>
        <p:spPr>
          <a:xfrm>
            <a:off x="5086264" y="1357750"/>
            <a:ext cx="28353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4"/>
          </p:nvPr>
        </p:nvSpPr>
        <p:spPr>
          <a:xfrm>
            <a:off x="5086264" y="1857725"/>
            <a:ext cx="2835300" cy="2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■"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724546" y="3807986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2"/>
          </p:nvPr>
        </p:nvSpPr>
        <p:spPr>
          <a:xfrm>
            <a:off x="3484950" y="3807986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ubTitle" idx="3"/>
          </p:nvPr>
        </p:nvSpPr>
        <p:spPr>
          <a:xfrm>
            <a:off x="6245348" y="3807986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title" idx="4"/>
          </p:nvPr>
        </p:nvSpPr>
        <p:spPr>
          <a:xfrm>
            <a:off x="724550" y="2882875"/>
            <a:ext cx="2174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 idx="5"/>
          </p:nvPr>
        </p:nvSpPr>
        <p:spPr>
          <a:xfrm>
            <a:off x="3484950" y="2882875"/>
            <a:ext cx="2174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 idx="6"/>
          </p:nvPr>
        </p:nvSpPr>
        <p:spPr>
          <a:xfrm>
            <a:off x="6245350" y="2882875"/>
            <a:ext cx="2174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7"/>
          </p:nvPr>
        </p:nvSpPr>
        <p:spPr>
          <a:xfrm>
            <a:off x="599596" y="3450202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8"/>
          </p:nvPr>
        </p:nvSpPr>
        <p:spPr>
          <a:xfrm>
            <a:off x="3211800" y="3450202"/>
            <a:ext cx="2720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9"/>
          </p:nvPr>
        </p:nvSpPr>
        <p:spPr>
          <a:xfrm>
            <a:off x="6120398" y="3450202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495400" y="1975806"/>
            <a:ext cx="28677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316450" y="1471194"/>
            <a:ext cx="322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599596" y="1760887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724546" y="2184665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3"/>
          </p:nvPr>
        </p:nvSpPr>
        <p:spPr>
          <a:xfrm>
            <a:off x="905746" y="1390975"/>
            <a:ext cx="1811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4"/>
          </p:nvPr>
        </p:nvSpPr>
        <p:spPr>
          <a:xfrm>
            <a:off x="3211800" y="1760887"/>
            <a:ext cx="2720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5"/>
          </p:nvPr>
        </p:nvSpPr>
        <p:spPr>
          <a:xfrm>
            <a:off x="3484950" y="2184665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6"/>
          </p:nvPr>
        </p:nvSpPr>
        <p:spPr>
          <a:xfrm>
            <a:off x="3666150" y="1390975"/>
            <a:ext cx="1811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7"/>
          </p:nvPr>
        </p:nvSpPr>
        <p:spPr>
          <a:xfrm>
            <a:off x="6120398" y="1760887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8"/>
          </p:nvPr>
        </p:nvSpPr>
        <p:spPr>
          <a:xfrm>
            <a:off x="6245348" y="2184665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9"/>
          </p:nvPr>
        </p:nvSpPr>
        <p:spPr>
          <a:xfrm>
            <a:off x="6426548" y="1390975"/>
            <a:ext cx="1811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3"/>
          </p:nvPr>
        </p:nvSpPr>
        <p:spPr>
          <a:xfrm>
            <a:off x="599596" y="3510512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4"/>
          </p:nvPr>
        </p:nvSpPr>
        <p:spPr>
          <a:xfrm>
            <a:off x="724546" y="3934290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15"/>
          </p:nvPr>
        </p:nvSpPr>
        <p:spPr>
          <a:xfrm>
            <a:off x="905746" y="3140600"/>
            <a:ext cx="1811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6"/>
          </p:nvPr>
        </p:nvSpPr>
        <p:spPr>
          <a:xfrm>
            <a:off x="3360000" y="3510512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7"/>
          </p:nvPr>
        </p:nvSpPr>
        <p:spPr>
          <a:xfrm>
            <a:off x="3484950" y="3934290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18"/>
          </p:nvPr>
        </p:nvSpPr>
        <p:spPr>
          <a:xfrm>
            <a:off x="3666150" y="3140600"/>
            <a:ext cx="1811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9"/>
          </p:nvPr>
        </p:nvSpPr>
        <p:spPr>
          <a:xfrm>
            <a:off x="6120398" y="3510512"/>
            <a:ext cx="242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0"/>
          </p:nvPr>
        </p:nvSpPr>
        <p:spPr>
          <a:xfrm>
            <a:off x="6245348" y="3934290"/>
            <a:ext cx="217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21"/>
          </p:nvPr>
        </p:nvSpPr>
        <p:spPr>
          <a:xfrm>
            <a:off x="6426548" y="3140600"/>
            <a:ext cx="1811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012275" y="2154677"/>
            <a:ext cx="4498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7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2057325" y="3391951"/>
            <a:ext cx="24087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 idx="2"/>
          </p:nvPr>
        </p:nvSpPr>
        <p:spPr>
          <a:xfrm>
            <a:off x="2006175" y="1261900"/>
            <a:ext cx="25110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1192250" y="1857225"/>
            <a:ext cx="2834400" cy="23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2"/>
          </p:nvPr>
        </p:nvSpPr>
        <p:spPr>
          <a:xfrm>
            <a:off x="1216975" y="1257650"/>
            <a:ext cx="322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Kanit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1753200" y="1021950"/>
            <a:ext cx="5637600" cy="309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897050" y="3505771"/>
            <a:ext cx="53499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2156250" y="1378250"/>
            <a:ext cx="4831500" cy="20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851850" y="1782300"/>
            <a:ext cx="54402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248450" y="445025"/>
            <a:ext cx="664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1295300" y="1725900"/>
            <a:ext cx="2720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2"/>
          </p:nvPr>
        </p:nvSpPr>
        <p:spPr>
          <a:xfrm>
            <a:off x="1568450" y="2434025"/>
            <a:ext cx="2174100" cy="11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3"/>
          </p:nvPr>
        </p:nvSpPr>
        <p:spPr>
          <a:xfrm>
            <a:off x="5175150" y="1725912"/>
            <a:ext cx="2720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Kanit"/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4"/>
          </p:nvPr>
        </p:nvSpPr>
        <p:spPr>
          <a:xfrm>
            <a:off x="5448300" y="2434059"/>
            <a:ext cx="2174100" cy="11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ontano Sans"/>
              <a:buChar char="●"/>
              <a:defRPr sz="18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Pontano Sans"/>
              <a:buChar char="■"/>
              <a:defRPr sz="1400" b="0" i="0" u="none" strike="noStrike" cap="none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Viena" TargetMode="External"/><Relationship Id="rId13" Type="http://schemas.openxmlformats.org/officeDocument/2006/relationships/hyperlink" Target="https://ro.wikisource.org/wiki/Luceaf%C4%83rul_(Eminescu)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s://ro.wikipedia.org/wiki/Rom%C3%A2nia_Jun%C4%83" TargetMode="External"/><Relationship Id="rId12" Type="http://schemas.openxmlformats.org/officeDocument/2006/relationships/hyperlink" Target="https://ro.wikipedia.org/wiki/188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ro.wikipedia.org/wiki/1883" TargetMode="External"/><Relationship Id="rId11" Type="http://schemas.openxmlformats.org/officeDocument/2006/relationships/hyperlink" Target="https://ro.wikipedia.org/wiki/Titu_Maiorescu" TargetMode="External"/><Relationship Id="rId5" Type="http://schemas.openxmlformats.org/officeDocument/2006/relationships/hyperlink" Target="https://ro.wikipedia.org/wiki/1873" TargetMode="External"/><Relationship Id="rId10" Type="http://schemas.openxmlformats.org/officeDocument/2006/relationships/hyperlink" Target="https://ro.wikipedia.org/wiki/Poesii" TargetMode="External"/><Relationship Id="rId4" Type="http://schemas.openxmlformats.org/officeDocument/2006/relationships/hyperlink" Target="https://ro.wikipedia.org/wiki/Mihai_Eminescu" TargetMode="External"/><Relationship Id="rId9" Type="http://schemas.openxmlformats.org/officeDocument/2006/relationships/hyperlink" Target="https://ro.wikipedia.org/wiki/Convorbiri_literar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2yoOY8CT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Sculptur%C4%83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o.wikipedia.org/wiki/Muzeul_Na%C8%9Bional_de_Art%C4%83_al_Rom%C3%A2niei" TargetMode="External"/><Relationship Id="rId5" Type="http://schemas.openxmlformats.org/officeDocument/2006/relationships/hyperlink" Target="https://ro.wikipedia.org/wiki/Patrimoniul_cultural_na%C8%9Bional_al_Rom%C3%A2niei" TargetMode="External"/><Relationship Id="rId4" Type="http://schemas.openxmlformats.org/officeDocument/2006/relationships/hyperlink" Target="https://ro.wikipedia.org/wiki/Constantin_Br%C3%A2ncu%C8%99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Caterina_de_Medic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g"/><Relationship Id="rId5" Type="http://schemas.openxmlformats.org/officeDocument/2006/relationships/hyperlink" Target="http://www.youtube.com/watch?v=gP132E-xABg" TargetMode="External"/><Relationship Id="rId4" Type="http://schemas.openxmlformats.org/officeDocument/2006/relationships/hyperlink" Target="https://ro.wikipedia.org/wiki/Henric_al_II-le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hyperlink" Target="https://ro.wikipedia.org/wiki/Doru_N%C4%83stase" TargetMode="External"/><Relationship Id="rId7" Type="http://schemas.openxmlformats.org/officeDocument/2006/relationships/hyperlink" Target="https://youtube.com/playlist?list=PL9O4lMyCka8MrbSZ6RwVUyR29wS2ES8hp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o.wikipedia.org/wiki/Florin_Piersic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s://ro.wikipedia.org/wiki/Mircea_Moldovan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ro.wikipedia.org/wiki/Gheorghe_Vitanidis" TargetMode="Externa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ctrTitle"/>
          </p:nvPr>
        </p:nvSpPr>
        <p:spPr>
          <a:xfrm>
            <a:off x="1450375" y="1289225"/>
            <a:ext cx="6459600" cy="3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6000"/>
              <a:t>Tipologia</a:t>
            </a:r>
            <a:r>
              <a:rPr lang="en-GB" sz="6000">
                <a:solidFill>
                  <a:schemeClr val="accent1"/>
                </a:solidFill>
              </a:rPr>
              <a:t> </a:t>
            </a:r>
            <a:r>
              <a:rPr lang="en-GB" sz="6000">
                <a:solidFill>
                  <a:schemeClr val="accent2"/>
                </a:solidFill>
              </a:rPr>
              <a:t>actelor de</a:t>
            </a:r>
            <a:endParaRPr sz="600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6000">
                <a:solidFill>
                  <a:srgbClr val="7994A9"/>
                </a:solidFill>
              </a:rPr>
              <a:t>comunicare artistica</a:t>
            </a:r>
            <a:endParaRPr sz="6000">
              <a:solidFill>
                <a:srgbClr val="7994A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/>
        </p:nvSpPr>
        <p:spPr>
          <a:xfrm>
            <a:off x="3208950" y="138925"/>
            <a:ext cx="2726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>
                <a:solidFill>
                  <a:srgbClr val="213B55"/>
                </a:solidFill>
                <a:latin typeface="Henny Penny"/>
                <a:ea typeface="Henny Penny"/>
                <a:cs typeface="Henny Penny"/>
                <a:sym typeface="Henny Penny"/>
              </a:rPr>
              <a:t> 7. Literatura</a:t>
            </a:r>
            <a:endParaRPr sz="3300" b="1" i="0" u="none" strike="noStrike" cap="none">
              <a:solidFill>
                <a:srgbClr val="213B55"/>
              </a:solidFill>
              <a:latin typeface="Henny Penny"/>
              <a:ea typeface="Henny Penny"/>
              <a:cs typeface="Henny Penny"/>
              <a:sym typeface="Henny Penny"/>
            </a:endParaRPr>
          </a:p>
        </p:txBody>
      </p:sp>
      <p:pic>
        <p:nvPicPr>
          <p:cNvPr id="222" name="Google Shape;22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775" y="231600"/>
            <a:ext cx="1876925" cy="22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/>
        </p:nvSpPr>
        <p:spPr>
          <a:xfrm>
            <a:off x="986619" y="924150"/>
            <a:ext cx="6271500" cy="3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1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GB" sz="1550" b="1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Luceafărul</a:t>
            </a:r>
            <a:r>
              <a:rPr lang="en-GB" sz="1550" b="1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dintre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cele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mai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cunoscute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poezii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ale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lui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Mihai </a:t>
            </a:r>
            <a:r>
              <a:rPr lang="en-GB" sz="1550" b="0" i="0" u="none" strike="noStrike" cap="none" dirty="0" err="1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Eminescu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începută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încă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din </a:t>
            </a:r>
            <a:r>
              <a:rPr lang="en-GB" sz="1550" b="0" i="0" u="none" strike="noStrike" cap="none" dirty="0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1873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dar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scrisă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finisată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de-a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lungul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multor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ani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până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publicarea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aprilie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1883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1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Almanahul</a:t>
            </a:r>
            <a:r>
              <a:rPr lang="en-GB" sz="1550" b="0" i="1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1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societății</a:t>
            </a:r>
            <a:r>
              <a:rPr lang="en-GB" sz="1550" b="0" i="1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1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studențești</a:t>
            </a:r>
            <a:r>
              <a:rPr lang="en-GB" sz="1550" b="0" i="1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1" u="none" strike="noStrike" cap="none" dirty="0" err="1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România</a:t>
            </a:r>
            <a:r>
              <a:rPr lang="en-GB" sz="1550" b="0" i="1" u="none" strike="noStrike" cap="none" dirty="0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 </a:t>
            </a:r>
            <a:r>
              <a:rPr lang="en-GB" sz="1550" b="0" i="1" u="none" strike="noStrike" cap="none" dirty="0" err="1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Jună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din </a:t>
            </a:r>
            <a:r>
              <a:rPr lang="en-GB" sz="1550" b="0" i="0" u="none" strike="noStrike" cap="none" dirty="0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Viena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După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publicarea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la Viena,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poemul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fost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reluat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apoi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același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revista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1" u="none" strike="noStrike" cap="none" dirty="0" err="1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Convorbiri</a:t>
            </a:r>
            <a:r>
              <a:rPr lang="en-GB" sz="1550" b="0" i="1" u="none" strike="noStrike" cap="none" dirty="0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 </a:t>
            </a:r>
            <a:r>
              <a:rPr lang="en-GB" sz="1550" b="0" i="1" u="none" strike="noStrike" cap="none" dirty="0" err="1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literare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final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volumul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princeps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intitulat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GB" sz="1550" b="0" i="1" u="none" strike="noStrike" cap="none" dirty="0" err="1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Poesii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” sub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îngrijirea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lui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Titu</a:t>
            </a:r>
            <a:r>
              <a:rPr lang="en-GB" sz="1550" b="0" i="0" u="none" strike="noStrike" cap="none" dirty="0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 </a:t>
            </a:r>
            <a:r>
              <a:rPr lang="en-GB" sz="1550" b="0" i="0" u="none" strike="noStrike" cap="none" dirty="0" err="1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Maiorescu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publicat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anul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>
                <a:solidFill>
                  <a:schemeClr val="hlink"/>
                </a:solidFill>
                <a:highlight>
                  <a:srgbClr val="CFD9E0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/>
              </a:rPr>
              <a:t>1884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550" b="0" i="0" u="none" strike="noStrike" cap="none" dirty="0">
              <a:solidFill>
                <a:schemeClr val="accent1"/>
              </a:solidFill>
              <a:highlight>
                <a:srgbClr val="CFD9E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Academia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Recordurilor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Mondiale (</a:t>
            </a:r>
            <a:r>
              <a:rPr lang="en-GB" sz="1550" b="0" i="1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World Records Academy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) a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anunțat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ianuarie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2009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că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GB" sz="1550" b="0" i="1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Luceafărul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cel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mai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 lung poem de </a:t>
            </a:r>
            <a:r>
              <a:rPr lang="en-GB" sz="1550" b="0" i="0" u="none" strike="noStrike" cap="none" dirty="0" err="1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dragoste</a:t>
            </a:r>
            <a:r>
              <a:rPr lang="en-GB" sz="1550" b="0" i="0" u="none" strike="noStrike" cap="none" dirty="0">
                <a:solidFill>
                  <a:schemeClr val="accent1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550" b="0" i="0" u="none" strike="noStrike" cap="none" dirty="0">
              <a:solidFill>
                <a:schemeClr val="accent1"/>
              </a:solidFill>
              <a:highlight>
                <a:srgbClr val="CFD9E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0" i="0" u="sng" strike="noStrike" cap="none" dirty="0">
                <a:solidFill>
                  <a:schemeClr val="hlink"/>
                </a:solidFill>
                <a:highlight>
                  <a:srgbClr val="CFD9E0"/>
                </a:highlight>
                <a:latin typeface="Arial"/>
                <a:ea typeface="Arial"/>
                <a:cs typeface="Arial"/>
                <a:sym typeface="Arial"/>
                <a:hlinkClick r:id="rId13"/>
              </a:rPr>
              <a:t>https://ro.wikisource.org/wiki/Luceaf%C4%83rul_(Eminescu)</a:t>
            </a:r>
            <a:endParaRPr sz="1550" b="0" i="0" u="none" strike="noStrike" cap="none" baseline="30000" dirty="0">
              <a:solidFill>
                <a:schemeClr val="accent1"/>
              </a:solidFill>
              <a:highlight>
                <a:srgbClr val="CFD9E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>
            <a:spLocks noGrp="1"/>
          </p:cNvSpPr>
          <p:nvPr>
            <p:ph type="ctrTitle"/>
          </p:nvPr>
        </p:nvSpPr>
        <p:spPr>
          <a:xfrm>
            <a:off x="783292" y="217098"/>
            <a:ext cx="8572500" cy="1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3600" dirty="0" err="1"/>
              <a:t>Proiect</a:t>
            </a:r>
            <a:r>
              <a:rPr lang="en-GB" sz="3600" dirty="0"/>
              <a:t> </a:t>
            </a:r>
            <a:r>
              <a:rPr lang="en-GB" sz="3600" dirty="0" err="1"/>
              <a:t>realizat</a:t>
            </a:r>
            <a:r>
              <a:rPr lang="en-GB" sz="3600" dirty="0"/>
              <a:t> de </a:t>
            </a:r>
            <a:r>
              <a:rPr lang="en-GB" sz="3600" dirty="0" err="1"/>
              <a:t>Mada</a:t>
            </a:r>
            <a:r>
              <a:rPr lang="en-GB" sz="3600" dirty="0"/>
              <a:t> Ema</a:t>
            </a:r>
            <a:br>
              <a:rPr lang="ro-RO" sz="3600" dirty="0"/>
            </a:br>
            <a:r>
              <a:rPr lang="ro-RO" sz="3600" dirty="0"/>
              <a:t>Prof. coordonator: Cozma Onesim</a:t>
            </a:r>
            <a:endParaRPr sz="3600" dirty="0"/>
          </a:p>
        </p:txBody>
      </p:sp>
      <p:pic>
        <p:nvPicPr>
          <p:cNvPr id="229" name="Google Shape;22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3700" y="2241475"/>
            <a:ext cx="1238850" cy="214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2550" y="2883386"/>
            <a:ext cx="1238850" cy="175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1944" y="2873925"/>
            <a:ext cx="1511755" cy="21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2050" y="1984825"/>
            <a:ext cx="1758550" cy="17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0200" y="2701674"/>
            <a:ext cx="1511750" cy="15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3B3E64-7B87-D9E6-3C25-0407072A62F8}"/>
              </a:ext>
            </a:extLst>
          </p:cNvPr>
          <p:cNvSpPr/>
          <p:nvPr/>
        </p:nvSpPr>
        <p:spPr>
          <a:xfrm>
            <a:off x="6394300" y="3979900"/>
            <a:ext cx="2447365" cy="8136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LTP Betel Oardea</a:t>
            </a:r>
          </a:p>
          <a:p>
            <a:pPr algn="ctr"/>
            <a:r>
              <a:rPr lang="ro-RO" dirty="0"/>
              <a:t>Clasa a IX-a B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1248450" y="889050"/>
            <a:ext cx="6849600" cy="21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667E9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“Nu spune puțin în vorbe multe, ci mult în vorbe puține”</a:t>
            </a:r>
            <a:endParaRPr>
              <a:solidFill>
                <a:srgbClr val="667E9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9" name="Google Shape;149;p31"/>
          <p:cNvSpPr txBox="1"/>
          <p:nvPr/>
        </p:nvSpPr>
        <p:spPr>
          <a:xfrm>
            <a:off x="5788125" y="3048450"/>
            <a:ext cx="225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325D79"/>
                </a:solidFill>
                <a:latin typeface="Oxygen"/>
                <a:ea typeface="Oxygen"/>
                <a:cs typeface="Oxygen"/>
                <a:sym typeface="Oxygen"/>
              </a:rPr>
              <a:t>-Pitagora</a:t>
            </a:r>
            <a:endParaRPr sz="2200" b="0" i="0" u="none" strike="noStrike" cap="none">
              <a:solidFill>
                <a:srgbClr val="325D79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1602450" y="1275100"/>
            <a:ext cx="2230200" cy="281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2" descr="https://www.instagram.com/hausercello&#10;https://www.facebook.com/hauserofficial&#10;&#10;Hauser and Caroline Campbell performing Czardas (Csárdás) by Vittorio Monti at the &quot;HAUSER &amp; Friends&quot; Gala Concert in Arena Pula, Croatia, August 2018&#10;&#10;Ivo Lipanovic, conductor&#10;Zagreb Philharmonic Orchestra&#10;&#10;Filmed and edited by MedVid production and Hauser&#10;Audio produced by Hauser and Filip Vidovic (Morris Studio)&#10;&#10;2CELLOS" title="HAUSER &amp; Caroline Campbell - Czarda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75" y="1322800"/>
            <a:ext cx="3483475" cy="2364675"/>
          </a:xfrm>
          <a:prstGeom prst="rect">
            <a:avLst/>
          </a:prstGeom>
          <a:noFill/>
          <a:ln>
            <a:noFill/>
          </a:ln>
          <a:effectLst>
            <a:outerShdw blurRad="157163" dist="95250" dir="1380000" algn="bl" rotWithShape="0">
              <a:srgbClr val="000000">
                <a:alpha val="80000"/>
              </a:srgbClr>
            </a:outerShdw>
          </a:effectLst>
        </p:spPr>
      </p:pic>
      <p:sp>
        <p:nvSpPr>
          <p:cNvPr id="156" name="Google Shape;156;p32"/>
          <p:cNvSpPr txBox="1"/>
          <p:nvPr/>
        </p:nvSpPr>
        <p:spPr>
          <a:xfrm>
            <a:off x="3155925" y="201425"/>
            <a:ext cx="2605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B55"/>
              </a:buClr>
              <a:buSzPts val="3300"/>
              <a:buFont typeface="Henny Penny"/>
              <a:buAutoNum type="arabicPeriod"/>
            </a:pPr>
            <a:r>
              <a:rPr lang="en-GB" sz="3300" b="1" i="0" u="none" strike="noStrike" cap="none">
                <a:solidFill>
                  <a:srgbClr val="213B55"/>
                </a:solidFill>
                <a:latin typeface="Henny Penny"/>
                <a:ea typeface="Henny Penny"/>
                <a:cs typeface="Henny Penny"/>
                <a:sym typeface="Henny Penny"/>
              </a:rPr>
              <a:t>Muzică</a:t>
            </a:r>
            <a:endParaRPr sz="3300" b="1" i="0" u="none" strike="noStrike" cap="none">
              <a:solidFill>
                <a:srgbClr val="213B55"/>
              </a:solidFill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157" name="Google Shape;157;p32"/>
          <p:cNvSpPr txBox="1"/>
          <p:nvPr/>
        </p:nvSpPr>
        <p:spPr>
          <a:xfrm>
            <a:off x="4572000" y="1129132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0" i="0" u="none" strike="noStrike" cap="none" dirty="0">
                <a:solidFill>
                  <a:srgbClr val="0C2E3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 Vittorio Monti</a:t>
            </a:r>
            <a:endParaRPr sz="2300" b="0" i="0" u="none" strike="noStrike" cap="none" dirty="0">
              <a:solidFill>
                <a:srgbClr val="0C2E3A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8" name="Google Shape;158;p32"/>
          <p:cNvSpPr txBox="1"/>
          <p:nvPr/>
        </p:nvSpPr>
        <p:spPr>
          <a:xfrm>
            <a:off x="4149700" y="737800"/>
            <a:ext cx="189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rgbClr val="37495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„Czardas”</a:t>
            </a:r>
            <a:endParaRPr sz="2600" b="0" i="0" u="none" strike="noStrike" cap="none">
              <a:solidFill>
                <a:srgbClr val="374957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9" name="Google Shape;159;p32"/>
          <p:cNvSpPr txBox="1"/>
          <p:nvPr/>
        </p:nvSpPr>
        <p:spPr>
          <a:xfrm>
            <a:off x="3832650" y="1452025"/>
            <a:ext cx="52776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5F819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Csárdás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” (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„Czardas”)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compoziție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compozitorului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italian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Vittorio Monti. O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piesă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de concert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rapsodică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scrisă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1904,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piesă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folclorică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bine-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cunoscută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bazată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pe un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csárdás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maghiar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. A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fost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compus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inițial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pentru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vioară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mandolină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pian. 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Există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aranjamente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pentru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orchestră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pentru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serie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instrumente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solo.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Durata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piesei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aproximativ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patru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minute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jumătate</a:t>
            </a:r>
            <a:r>
              <a:rPr lang="en-GB" sz="1800" b="0" i="0" u="none" strike="noStrike" cap="none" dirty="0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 b="0" i="0" u="none" strike="noStrike" cap="none" dirty="0">
              <a:solidFill>
                <a:srgbClr val="213B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2"/>
          <p:cNvSpPr txBox="1"/>
          <p:nvPr/>
        </p:nvSpPr>
        <p:spPr>
          <a:xfrm>
            <a:off x="4149700" y="76754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161" name="Google Shape;161;p32"/>
          <p:cNvGrpSpPr/>
          <p:nvPr/>
        </p:nvGrpSpPr>
        <p:grpSpPr>
          <a:xfrm>
            <a:off x="443179" y="1275100"/>
            <a:ext cx="3585569" cy="2914949"/>
            <a:chOff x="720010" y="1419647"/>
            <a:chExt cx="4021500" cy="3062887"/>
          </a:xfrm>
        </p:grpSpPr>
        <p:sp>
          <p:nvSpPr>
            <p:cNvPr id="162" name="Google Shape;162;p32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5" name="Google Shape;165;p32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A87C2EA-1543-24BB-E2BB-63BDB9BE4706}"/>
              </a:ext>
            </a:extLst>
          </p:cNvPr>
          <p:cNvSpPr/>
          <p:nvPr/>
        </p:nvSpPr>
        <p:spPr>
          <a:xfrm>
            <a:off x="744102" y="4514515"/>
            <a:ext cx="7655796" cy="3781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https://www.youtube.com/watch?v=Sk2yoOY8CTU&amp;ab_channel=HAUSER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/>
        </p:nvSpPr>
        <p:spPr>
          <a:xfrm>
            <a:off x="3161475" y="201425"/>
            <a:ext cx="284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>
                <a:solidFill>
                  <a:srgbClr val="213B55"/>
                </a:solidFill>
                <a:latin typeface="Henny Penny"/>
                <a:ea typeface="Henny Penny"/>
                <a:cs typeface="Henny Penny"/>
                <a:sym typeface="Henny Penny"/>
              </a:rPr>
              <a:t> 2.Pictură</a:t>
            </a:r>
            <a:endParaRPr sz="3300" b="1" i="0" u="none" strike="noStrike" cap="none">
              <a:solidFill>
                <a:srgbClr val="213B55"/>
              </a:solidFill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171" name="Google Shape;171;p33"/>
          <p:cNvSpPr txBox="1"/>
          <p:nvPr/>
        </p:nvSpPr>
        <p:spPr>
          <a:xfrm>
            <a:off x="39900" y="840400"/>
            <a:ext cx="9064200" cy="29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0" i="1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750" b="0" i="1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The Starry Night</a:t>
            </a:r>
            <a:r>
              <a:rPr lang="en-GB" sz="1550" b="0" i="1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este o pictură în ulei pe pânză a pictorului olandez postimpresionist Vincent van Gogh. Pictată în iunie 1889, aceasta descrie vederea de la fereastra orientată spre est a camerei sale de azil din Saint-Rémy-de-Provence, chiar înainte de răsăritul soarelui, cu adăugarea unui sat imaginar. Se află în colecția permanentă a Muzeului de Artă Modernă din New York din 1941, dobândită prin Lillie P. Bliss Bequest. Considerat pe scară largă ca magnus opus al </a:t>
            </a:r>
            <a:endParaRPr sz="1800" b="0" i="0" u="none" strike="noStrike"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lui Van Gogh,</a:t>
            </a:r>
            <a:r>
              <a:rPr lang="en-GB" sz="20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1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The Starry Night</a:t>
            </a:r>
            <a:r>
              <a:rPr lang="en-GB" sz="1450" b="0" i="1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este una dintre cele mai </a:t>
            </a:r>
            <a:endParaRPr sz="1800" b="0" i="0" u="none" strike="noStrike"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recunoscute picturi din arta occidentală.</a:t>
            </a:r>
            <a:endParaRPr sz="1800" b="0" i="0" u="none" strike="noStrike"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3"/>
          <p:cNvSpPr txBox="1"/>
          <p:nvPr/>
        </p:nvSpPr>
        <p:spPr>
          <a:xfrm>
            <a:off x="4512325" y="68490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73" name="Google Shape;173;p33"/>
          <p:cNvSpPr/>
          <p:nvPr/>
        </p:nvSpPr>
        <p:spPr>
          <a:xfrm rot="-5400000">
            <a:off x="6391375" y="2296475"/>
            <a:ext cx="2202300" cy="2981400"/>
          </a:xfrm>
          <a:prstGeom prst="rect">
            <a:avLst/>
          </a:prstGeom>
          <a:solidFill>
            <a:srgbClr val="9697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869F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8230" y="2891225"/>
            <a:ext cx="2840370" cy="20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/>
        </p:nvSpPr>
        <p:spPr>
          <a:xfrm>
            <a:off x="3048500" y="214850"/>
            <a:ext cx="2820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>
                <a:solidFill>
                  <a:srgbClr val="213B55"/>
                </a:solidFill>
                <a:latin typeface="Henny Penny"/>
                <a:ea typeface="Henny Penny"/>
                <a:cs typeface="Henny Penny"/>
                <a:sym typeface="Henny Penny"/>
              </a:rPr>
              <a:t>3. Sculptură</a:t>
            </a:r>
            <a:endParaRPr sz="3300" b="1" i="0" u="none" strike="noStrike" cap="none">
              <a:solidFill>
                <a:srgbClr val="213B55"/>
              </a:solidFill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180" name="Google Shape;180;p34"/>
          <p:cNvSpPr txBox="1"/>
          <p:nvPr/>
        </p:nvSpPr>
        <p:spPr>
          <a:xfrm>
            <a:off x="485750" y="1021925"/>
            <a:ext cx="8192100" cy="15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Cumințenia pământului</a:t>
            </a:r>
            <a:r>
              <a:rPr lang="en-GB" sz="1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este o </a:t>
            </a:r>
            <a:r>
              <a:rPr lang="en-GB" sz="155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sculptură</a:t>
            </a:r>
            <a:r>
              <a:rPr lang="en-GB" sz="1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realizată în 1907 de </a:t>
            </a:r>
            <a:r>
              <a:rPr lang="en-GB" sz="155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Constantin Brâncuși</a:t>
            </a:r>
            <a:r>
              <a:rPr lang="en-GB" sz="1550" b="0" i="0" u="none" strike="noStrike" cap="none">
                <a:solidFill>
                  <a:srgbClr val="CFD9E0"/>
                </a:solidFill>
                <a:latin typeface="Arial"/>
                <a:ea typeface="Arial"/>
                <a:cs typeface="Arial"/>
                <a:sym typeface="Arial"/>
              </a:rPr>
              <a:t>, clasată </a:t>
            </a:r>
            <a:r>
              <a:rPr lang="en-GB" sz="1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în categoria „Tezaur” a </a:t>
            </a:r>
            <a:r>
              <a:rPr lang="en-GB" sz="155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Patrimoniului cultural național</a:t>
            </a:r>
            <a:r>
              <a:rPr lang="en-GB" sz="1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.Sculptura </a:t>
            </a:r>
            <a:r>
              <a:rPr lang="en-GB" sz="1550" b="0" i="0" u="none" strike="noStrike" cap="none">
                <a:solidFill>
                  <a:srgbClr val="CFD9E0"/>
                </a:solidFill>
                <a:latin typeface="Arial"/>
                <a:ea typeface="Arial"/>
                <a:cs typeface="Arial"/>
                <a:sym typeface="Arial"/>
              </a:rPr>
              <a:t>prezintă o femeie </a:t>
            </a:r>
            <a:r>
              <a:rPr lang="en-GB" sz="1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concentrată asupra ei însăși sugerând o filosofie a lui Brâncuși </a:t>
            </a:r>
            <a:r>
              <a:rPr lang="en-GB" sz="1550" b="0" i="0" u="none" strike="noStrike" cap="none">
                <a:solidFill>
                  <a:srgbClr val="BAC8D3"/>
                </a:solidFill>
                <a:latin typeface="Arial"/>
                <a:ea typeface="Arial"/>
                <a:cs typeface="Arial"/>
                <a:sym typeface="Arial"/>
              </a:rPr>
              <a:t>anterioară</a:t>
            </a:r>
            <a:r>
              <a:rPr lang="en-GB" sz="1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50" b="0" i="0" u="none" strike="noStrike" cap="none">
                <a:solidFill>
                  <a:srgbClr val="BAC8D3"/>
                </a:solidFill>
                <a:latin typeface="Arial"/>
                <a:ea typeface="Arial"/>
                <a:cs typeface="Arial"/>
                <a:sym typeface="Arial"/>
              </a:rPr>
              <a:t>creștinismului.</a:t>
            </a:r>
            <a:endParaRPr sz="1550" b="0" i="0" u="none" strike="noStrike" cap="none">
              <a:solidFill>
                <a:srgbClr val="BAC8D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A fost expusă inițial în 1910 la </a:t>
            </a:r>
            <a:r>
              <a:rPr lang="en-GB" sz="155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Muzeul Național de Artă al României</a:t>
            </a:r>
            <a:r>
              <a:rPr lang="en-GB" sz="1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550" b="0" i="0" u="none" strike="noStrike" cap="none">
                <a:solidFill>
                  <a:srgbClr val="BAC8D3"/>
                </a:solidFill>
                <a:latin typeface="Arial"/>
                <a:ea typeface="Arial"/>
                <a:cs typeface="Arial"/>
                <a:sym typeface="Arial"/>
              </a:rPr>
              <a:t>stârnind reacții </a:t>
            </a:r>
            <a:r>
              <a:rPr lang="en-GB" sz="15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contradictorii, dar în cele din urmă a fost acceptată.</a:t>
            </a:r>
            <a:endParaRPr sz="155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4"/>
          <p:cNvSpPr/>
          <p:nvPr/>
        </p:nvSpPr>
        <p:spPr>
          <a:xfrm>
            <a:off x="4288700" y="2606813"/>
            <a:ext cx="1714200" cy="2360400"/>
          </a:xfrm>
          <a:prstGeom prst="rect">
            <a:avLst/>
          </a:pr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869F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1500" y="2801775"/>
            <a:ext cx="1652150" cy="22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/>
        </p:nvSpPr>
        <p:spPr>
          <a:xfrm>
            <a:off x="2900775" y="214850"/>
            <a:ext cx="341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>
                <a:solidFill>
                  <a:srgbClr val="213B55"/>
                </a:solidFill>
                <a:latin typeface="Henny Penny"/>
                <a:ea typeface="Henny Penny"/>
                <a:cs typeface="Henny Penny"/>
                <a:sym typeface="Henny Penny"/>
              </a:rPr>
              <a:t>4. Arhitectura</a:t>
            </a:r>
            <a:endParaRPr sz="3300" b="1" i="0" u="none" strike="noStrike" cap="none">
              <a:solidFill>
                <a:srgbClr val="213B55"/>
              </a:solidFill>
              <a:latin typeface="Henny Penny"/>
              <a:ea typeface="Henny Penny"/>
              <a:cs typeface="Henny Penny"/>
              <a:sym typeface="Henny Penny"/>
            </a:endParaRPr>
          </a:p>
        </p:txBody>
      </p:sp>
      <p:pic>
        <p:nvPicPr>
          <p:cNvPr id="188" name="Google Shape;18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4912" y="907551"/>
            <a:ext cx="5379276" cy="22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5"/>
          <p:cNvSpPr txBox="1"/>
          <p:nvPr/>
        </p:nvSpPr>
        <p:spPr>
          <a:xfrm>
            <a:off x="4055700" y="2894900"/>
            <a:ext cx="3165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1" u="none" strike="noStrike" cap="none">
                <a:solidFill>
                  <a:srgbClr val="666666"/>
                </a:solidFill>
                <a:highlight>
                  <a:srgbClr val="FAFAF4"/>
                </a:highlight>
                <a:latin typeface="Arial"/>
                <a:ea typeface="Arial"/>
                <a:cs typeface="Arial"/>
                <a:sym typeface="Arial"/>
              </a:rPr>
              <a:t>Casa lui Ion Zaharia din  Slătioarele, jud. Argeș</a:t>
            </a:r>
            <a:endParaRPr sz="1100" b="0" i="1" u="none" strike="noStrike" cap="none">
              <a:solidFill>
                <a:srgbClr val="666666"/>
              </a:solidFill>
              <a:highlight>
                <a:srgbClr val="FAFAF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5"/>
          <p:cNvSpPr txBox="1"/>
          <p:nvPr/>
        </p:nvSpPr>
        <p:spPr>
          <a:xfrm>
            <a:off x="1651000" y="3163475"/>
            <a:ext cx="5627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>
                <a:solidFill>
                  <a:srgbClr val="213B55"/>
                </a:solidFill>
                <a:latin typeface="Arial"/>
                <a:ea typeface="Arial"/>
                <a:cs typeface="Arial"/>
                <a:sym typeface="Arial"/>
              </a:rPr>
              <a:t> Casa veche are trei stâlpi ciopliți în octaedri, grinzi și underele cioplite; casa nouă are stâlpii la distanțe inegale, decupați pe fețele laterale, fomându-le astfel capitel și bază.      O singură scară alipită soclului casei mari dă acces în colțul scării de legătură.</a:t>
            </a:r>
            <a:endParaRPr sz="2000" b="0" i="0" u="none" strike="noStrike" cap="none">
              <a:solidFill>
                <a:srgbClr val="213B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1897050" y="3177901"/>
            <a:ext cx="53499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accent1"/>
                </a:solidFill>
              </a:rPr>
              <a:t>—</a:t>
            </a:r>
            <a:r>
              <a:rPr lang="en-GB"/>
              <a:t>Lev Tolstoi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6" name="Google Shape;196;p36"/>
          <p:cNvSpPr txBox="1">
            <a:spLocks noGrp="1"/>
          </p:cNvSpPr>
          <p:nvPr>
            <p:ph type="subTitle" idx="1"/>
          </p:nvPr>
        </p:nvSpPr>
        <p:spPr>
          <a:xfrm>
            <a:off x="1897050" y="1275800"/>
            <a:ext cx="5349900" cy="2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“</a:t>
            </a:r>
            <a:r>
              <a:rPr lang="en-GB" sz="2200">
                <a:solidFill>
                  <a:schemeClr val="accent1"/>
                </a:solidFill>
              </a:rPr>
              <a:t>Arta nu este un meşteşug, este transmiterea sentimentului pe care artistul l-a simţit</a:t>
            </a:r>
            <a:r>
              <a:rPr lang="en-GB" sz="3600"/>
              <a:t>.”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/>
        </p:nvSpPr>
        <p:spPr>
          <a:xfrm>
            <a:off x="3254624" y="192675"/>
            <a:ext cx="3383179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>
                <a:solidFill>
                  <a:srgbClr val="213B55"/>
                </a:solidFill>
                <a:latin typeface="Henny Penny"/>
                <a:ea typeface="Henny Penny"/>
                <a:cs typeface="Henny Penny"/>
                <a:sym typeface="Henny Penny"/>
              </a:rPr>
              <a:t>5. Coregrafie</a:t>
            </a:r>
            <a:endParaRPr sz="3300" b="1" i="0" u="none" strike="noStrike" cap="none">
              <a:solidFill>
                <a:srgbClr val="213B55"/>
              </a:solidFill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202" name="Google Shape;202;p37"/>
          <p:cNvSpPr txBox="1"/>
          <p:nvPr/>
        </p:nvSpPr>
        <p:spPr>
          <a:xfrm>
            <a:off x="0" y="475131"/>
            <a:ext cx="9070041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GB" sz="16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Baletul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un gen de dans artistic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figurativ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spectacol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teatral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executat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multe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persoane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Un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corp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un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ansamblu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balet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compus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din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balerini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balerine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execută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dansuri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mișcări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mimice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după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compoziție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muzicală.În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secolul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al XV-lea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Italia,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dansul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- mod de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exprimare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artistică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din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cele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vechi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timpuri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- s-a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dezvoltat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încetul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cu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încetul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într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-o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formă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artistică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scenică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baletul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adevăratul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sens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cuvântului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s-a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dezvoltat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întâi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Franța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curtea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reginei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Caterina de Medici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care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după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decesul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soțului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regele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Henric</a:t>
            </a:r>
            <a:r>
              <a:rPr lang="en-GB" sz="1600" b="0" i="0" u="none" strike="noStrike" cap="none" dirty="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al II-lea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invitat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dansatori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coregrafi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compozitori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italieni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țara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baștină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Caterinei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 la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curtea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regală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franceză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Cu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ocazia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căsătoriei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contelui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Joyeuse cu Mademoiselle de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Vaudemont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1581, Caterina de Medici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violonistului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italian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Balthazar de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Beaujoyeux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mână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liberă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să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organizeze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petrecere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Rezultatul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fost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1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Ballet Comique de la Reine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care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considerat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prima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încercare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crea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un tot dramatic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prin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integrarea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muzicii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dansului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unei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acțiuni</a:t>
            </a: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o-RO" sz="1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ro-RO" sz="1600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https://www.youtube.com/watch?v=gP132E-xABg&amp;t=1s&amp;ab_channel=DianaChiva</a:t>
            </a:r>
            <a:endParaRPr sz="1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7" descr="Youtube reduced resolution to 240P !! :(&#10;Re-uploaded @ 480p: https://youtu.be/i17Pq67-j6E&#10;12/1/18: This video has been blocked for 4 years, but now seems to be back !!??&#10;(this was uploaded when YT videos were restricted to 10 minutes)&#10;&#10;Including Little Swans and dramatic Finale.&#10;Compelling music &amp; dance.&#10;American Ballet Theatre, 2005 (available on DVD).&#10;Principal female dancer is Gillian Murphy.&#10;Brief synopsis:&#10;Princess Odette and her companions have been turned into swans by the evil magician Baron von Rothbart.&#10;At night they change back to human form.&#10;Prince Siegfried meets Odette at the Lake and is captivated by her.&#10;She explains he must swear his undying love to break the spell.&#10;He is tricked by BvR and the spell is now permanent.&#10;In the final act they decide to die together...&#10;(the last minute is precious)&#10;&#10;0:00 Op. 20, Act II No. 13, Danse de petit cygnes&#10;1:55 Op. 20, Act II No. 13, Danse de cygnes&#10;3:20 Op. 20, Act II No. 14, Scene&#10;5:05 Op. 20, Act IV No. 29, Scene finale&#10;&#10;NO copyright infringement intended.&#10;All rights belong to their respective owners.&#10;This video is for entertainment purposes only.&#10;None of my videos are (or have ever been) monetized.&#10;If you want this taken down please just ask me." title="Swan Lake - Tchaikovsky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47537" y="3718112"/>
            <a:ext cx="2296463" cy="1425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/>
        </p:nvSpPr>
        <p:spPr>
          <a:xfrm>
            <a:off x="3617225" y="152375"/>
            <a:ext cx="1539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>
                <a:solidFill>
                  <a:srgbClr val="213B55"/>
                </a:solidFill>
                <a:latin typeface="Henny Penny"/>
                <a:ea typeface="Henny Penny"/>
                <a:cs typeface="Henny Penny"/>
                <a:sym typeface="Henny Penny"/>
              </a:rPr>
              <a:t>6. Film</a:t>
            </a:r>
            <a:endParaRPr sz="3300" b="1" i="0" u="none" strike="noStrike" cap="none">
              <a:solidFill>
                <a:srgbClr val="213B55"/>
              </a:solidFill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210" name="Google Shape;210;p38"/>
          <p:cNvSpPr txBox="1"/>
          <p:nvPr/>
        </p:nvSpPr>
        <p:spPr>
          <a:xfrm>
            <a:off x="395703" y="483314"/>
            <a:ext cx="77220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GB" sz="165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Seria </a:t>
            </a:r>
            <a:r>
              <a:rPr lang="en-GB" sz="165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Mărgelatu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serie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filme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românești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istorice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aventuri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Filmele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au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apărut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perioada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1980-1987,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primele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trei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fiind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regizate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50" b="0" i="0" u="none" strike="noStrike" cap="none" dirty="0" err="1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Doru</a:t>
            </a:r>
            <a:r>
              <a:rPr lang="en-GB" sz="1650" b="0" i="0" u="none" strike="noStrike" cap="none" dirty="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GB" sz="1650" b="0" i="0" u="none" strike="noStrike" cap="none" dirty="0" err="1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Năstase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următoarele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două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50" b="0" i="0" u="none" strike="noStrike" cap="none" dirty="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Gheorghe </a:t>
            </a:r>
            <a:r>
              <a:rPr lang="en-GB" sz="1650" b="0" i="0" u="none" strike="noStrike" cap="none" dirty="0" err="1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Vitanidis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iar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ultimul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film de </a:t>
            </a:r>
            <a:r>
              <a:rPr lang="en-GB" sz="1650" b="0" i="0" u="none" strike="noStrike" cap="none" dirty="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Mircea Moldovan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Rolul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titular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interpretat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650" b="0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actorul</a:t>
            </a:r>
            <a:r>
              <a:rPr lang="en-GB" sz="165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50" b="0" i="0" u="none" strike="noStrike" cap="none" dirty="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Florin</a:t>
            </a:r>
            <a:r>
              <a:rPr lang="ro-RO" sz="1650" dirty="0">
                <a:solidFill>
                  <a:schemeClr val="hlink"/>
                </a:solidFill>
                <a:uFill>
                  <a:noFill/>
                </a:uFill>
                <a:hlinkClick r:id="rId6"/>
              </a:rPr>
              <a:t> </a:t>
            </a:r>
            <a:r>
              <a:rPr lang="en-GB" sz="1650" b="0" i="0" u="none" strike="noStrike" cap="none" dirty="0" err="1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Piersic</a:t>
            </a:r>
            <a:endParaRPr lang="ro-RO" sz="1650" dirty="0">
              <a:solidFill>
                <a:schemeClr val="accent1"/>
              </a:solidFill>
              <a:uFill>
                <a:noFill/>
              </a:u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lang="ro-RO" sz="1650" b="0" i="0" u="sng" strike="noStrike" cap="none" dirty="0">
              <a:solidFill>
                <a:schemeClr val="accent1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GB" sz="165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https://youtube.com/playlist?list=PL9O4lMyCka8MrbSZ6RwVUyR29wS2ES8hp</a:t>
            </a:r>
            <a:endParaRPr sz="20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3350" y="2164475"/>
            <a:ext cx="1388550" cy="187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94800" y="2780575"/>
            <a:ext cx="1388550" cy="20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47450" y="2164467"/>
            <a:ext cx="1447350" cy="224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74300" y="2881285"/>
            <a:ext cx="1388550" cy="194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11550" y="2164475"/>
            <a:ext cx="1447354" cy="20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3800" y="2813212"/>
            <a:ext cx="1388550" cy="1979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nter Watercolor Campaig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2E63"/>
      </a:accent1>
      <a:accent2>
        <a:srgbClr val="52377D"/>
      </a:accent2>
      <a:accent3>
        <a:srgbClr val="312521"/>
      </a:accent3>
      <a:accent4>
        <a:srgbClr val="F9FBE3"/>
      </a:accent4>
      <a:accent5>
        <a:srgbClr val="282E63"/>
      </a:accent5>
      <a:accent6>
        <a:srgbClr val="F9FBE3"/>
      </a:accent6>
      <a:hlink>
        <a:srgbClr val="5237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798</Words>
  <Application>Microsoft Office PowerPoint</Application>
  <PresentationFormat>On-screen Show (16:9)</PresentationFormat>
  <Paragraphs>36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Henny Penny</vt:lpstr>
      <vt:lpstr>Oxygen</vt:lpstr>
      <vt:lpstr>Playfair Display</vt:lpstr>
      <vt:lpstr>Kanit</vt:lpstr>
      <vt:lpstr>Architects Daughter</vt:lpstr>
      <vt:lpstr>Pontano Sans</vt:lpstr>
      <vt:lpstr>Winter Watercolor Campaign by Slidesgo</vt:lpstr>
      <vt:lpstr>Tipologia actelor de comunicare artistica</vt:lpstr>
      <vt:lpstr>“Nu spune puțin în vorbe multe, ci mult în vorbe puține”</vt:lpstr>
      <vt:lpstr>PowerPoint Presentation</vt:lpstr>
      <vt:lpstr>PowerPoint Presentation</vt:lpstr>
      <vt:lpstr>PowerPoint Presentation</vt:lpstr>
      <vt:lpstr>PowerPoint Presentation</vt:lpstr>
      <vt:lpstr>—Lev Tolstoi</vt:lpstr>
      <vt:lpstr>PowerPoint Presentation</vt:lpstr>
      <vt:lpstr>PowerPoint Presentation</vt:lpstr>
      <vt:lpstr>PowerPoint Presentation</vt:lpstr>
      <vt:lpstr>Proiect realizat de Mada Ema Prof. coordonator: Cozma Onesim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Onesim</dc:creator>
  <cp:lastModifiedBy>Dorina</cp:lastModifiedBy>
  <cp:revision>2</cp:revision>
  <dcterms:modified xsi:type="dcterms:W3CDTF">2024-07-22T06:48:34Z</dcterms:modified>
</cp:coreProperties>
</file>