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9" r:id="rId44"/>
    <p:sldId id="298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fB2Ao42NrWQAxUvYl+ZO6Q==" hashData="OVV5E/nI6eNw6coI36APJ8553ls="/>
  <p:extLst>
    <p:ext uri="{521415D9-36F7-43E2-AB2F-B90AF26B5E84}">
      <p14:sectionLst xmlns:p14="http://schemas.microsoft.com/office/powerpoint/2010/main">
        <p14:section name="Default Section" id="{4E227099-61B1-44B9-9F29-80E3EB6DC309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9"/>
            <p14:sldId id="298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</p14:sldIdLst>
        </p14:section>
        <p14:section name="Untitled Section" id="{B3F96745-C9AD-4465-AF85-9AEF1F8DF7B0}">
          <p14:sldIdLst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C9F85-4464-4D26-9C92-7820C4AA1B85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6E7E5-EB71-4876-A2F6-A882A0C2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6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6E7E5-EB71-4876-A2F6-A882A0C2F756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33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6E7E5-EB71-4876-A2F6-A882A0C2F756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81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4DF65-839C-47B6-9547-5B24B5560D3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5ED03-C5DA-4EDC-9A7C-7F860ED8FE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4DF65-839C-47B6-9547-5B24B5560D3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5ED03-C5DA-4EDC-9A7C-7F860ED8F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4DF65-839C-47B6-9547-5B24B5560D3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5ED03-C5DA-4EDC-9A7C-7F860ED8F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4DF65-839C-47B6-9547-5B24B5560D3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5ED03-C5DA-4EDC-9A7C-7F860ED8F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4DF65-839C-47B6-9547-5B24B5560D3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5ED03-C5DA-4EDC-9A7C-7F860ED8FE7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4DF65-839C-47B6-9547-5B24B5560D3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5ED03-C5DA-4EDC-9A7C-7F860ED8F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4DF65-839C-47B6-9547-5B24B5560D3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5ED03-C5DA-4EDC-9A7C-7F860ED8F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4DF65-839C-47B6-9547-5B24B5560D3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5ED03-C5DA-4EDC-9A7C-7F860ED8F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4DF65-839C-47B6-9547-5B24B5560D3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5ED03-C5DA-4EDC-9A7C-7F860ED8FE7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4DF65-839C-47B6-9547-5B24B5560D3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5ED03-C5DA-4EDC-9A7C-7F860ED8FE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4DF65-839C-47B6-9547-5B24B5560D3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5ED03-C5DA-4EDC-9A7C-7F860ED8FE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254DF65-839C-47B6-9547-5B24B5560D3A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E75ED03-C5DA-4EDC-9A7C-7F860ED8FE7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extBox 12"/>
          <p:cNvSpPr txBox="1"/>
          <p:nvPr userDrawn="1"/>
        </p:nvSpPr>
        <p:spPr>
          <a:xfrm rot="19317021">
            <a:off x="1968775" y="3094968"/>
            <a:ext cx="53327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4000" b="1" dirty="0" smtClean="0">
                <a:solidFill>
                  <a:schemeClr val="bg1">
                    <a:lumMod val="85000"/>
                  </a:schemeClr>
                </a:solidFill>
              </a:rPr>
              <a:t>Prof. Dr. Alina Burcă</a:t>
            </a:r>
          </a:p>
          <a:p>
            <a:pPr algn="ctr"/>
            <a:r>
              <a:rPr lang="ro-RO" sz="4800" b="1" dirty="0" smtClean="0">
                <a:solidFill>
                  <a:schemeClr val="bg1">
                    <a:lumMod val="85000"/>
                  </a:schemeClr>
                </a:solidFill>
              </a:rPr>
              <a:t>L.T.B. </a:t>
            </a:r>
            <a:r>
              <a:rPr lang="ro-RO" sz="4800" b="1" i="1" dirty="0" smtClean="0">
                <a:solidFill>
                  <a:schemeClr val="bg1">
                    <a:lumMod val="85000"/>
                  </a:schemeClr>
                </a:solidFill>
              </a:rPr>
              <a:t>Emanuel</a:t>
            </a:r>
            <a:endParaRPr lang="en-US" sz="4800" b="1" i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66139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Elemente</a:t>
            </a:r>
            <a:r>
              <a:rPr lang="en-US" dirty="0" smtClean="0"/>
              <a:t> </a:t>
            </a:r>
            <a:r>
              <a:rPr lang="en-US" dirty="0" err="1" smtClean="0"/>
              <a:t>fundamentale</a:t>
            </a:r>
            <a:r>
              <a:rPr lang="en-US" dirty="0" smtClean="0"/>
              <a:t> de </a:t>
            </a:r>
            <a:r>
              <a:rPr lang="en-US" dirty="0" err="1" smtClean="0"/>
              <a:t>gramatic</a:t>
            </a:r>
            <a:r>
              <a:rPr lang="ro-RO" dirty="0" smtClean="0"/>
              <a:t>ă a limbii române și modificări în GALR2</a:t>
            </a:r>
            <a:br>
              <a:rPr lang="ro-RO" dirty="0" smtClean="0"/>
            </a:br>
            <a:r>
              <a:rPr lang="ro-RO" dirty="0"/>
              <a:t/>
            </a:r>
            <a:br>
              <a:rPr lang="ro-RO" dirty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sz="3200" dirty="0" smtClean="0"/>
              <a:t>prof. </a:t>
            </a:r>
            <a:r>
              <a:rPr lang="ro-RO" sz="3200" dirty="0"/>
              <a:t>d</a:t>
            </a:r>
            <a:r>
              <a:rPr lang="ro-RO" sz="3200" dirty="0" smtClean="0"/>
              <a:t>r. Alina Burcă</a:t>
            </a:r>
            <a:br>
              <a:rPr lang="ro-RO" sz="3200" dirty="0" smtClean="0"/>
            </a:br>
            <a:r>
              <a:rPr lang="ro-RO" sz="3200" dirty="0" smtClean="0"/>
              <a:t>LTB </a:t>
            </a:r>
            <a:r>
              <a:rPr lang="ro-RO" sz="3200" i="1" dirty="0" smtClean="0"/>
              <a:t>Emanuel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9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/>
          <a:lstStyle/>
          <a:p>
            <a:pPr algn="ctr"/>
            <a:r>
              <a:rPr lang="ro-RO" dirty="0" smtClean="0"/>
              <a:t>SUBSTANTIVUL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 smtClean="0"/>
              <a:t>Categoriile gramaticale ale substantivului: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gen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număr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caz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Determinare</a:t>
            </a:r>
          </a:p>
          <a:p>
            <a:pPr marL="82296" indent="0" algn="just">
              <a:buNone/>
            </a:pPr>
            <a:endParaRPr lang="ro-RO" sz="2200" dirty="0" smtClean="0"/>
          </a:p>
          <a:p>
            <a:pPr marL="82296" indent="0" algn="just">
              <a:buNone/>
            </a:pPr>
            <a:r>
              <a:rPr lang="ro-RO" sz="2200" dirty="0" smtClean="0"/>
              <a:t>Categoria gramaticală a determinării caracterizează exclusiv flexiunea substantivului, marcând, în cazul conversiunii, substantivizarea altor clase lexico-gramaticale</a:t>
            </a:r>
            <a:r>
              <a:rPr lang="ro-RO" dirty="0" smtClean="0"/>
              <a:t>.</a:t>
            </a:r>
          </a:p>
          <a:p>
            <a:pPr algn="ctr">
              <a:buFont typeface="Wingdings" pitchFamily="2" charset="2"/>
              <a:buChar char="q"/>
            </a:pPr>
            <a:endParaRPr lang="ro-RO" dirty="0" smtClean="0"/>
          </a:p>
          <a:p>
            <a:pPr algn="ctr">
              <a:buFont typeface="Wingdings" pitchFamily="2" charset="2"/>
              <a:buChar char="q"/>
            </a:pPr>
            <a:endParaRPr lang="ro-RO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32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dirty="0" smtClean="0"/>
              <a:t>Cazurile substantivului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o-RO" dirty="0" smtClean="0"/>
              <a:t>Cazuri nonprepoziționale </a:t>
            </a:r>
          </a:p>
          <a:p>
            <a:pPr>
              <a:buFont typeface="Wingdings" pitchFamily="2" charset="2"/>
              <a:buChar char="v"/>
            </a:pPr>
            <a:r>
              <a:rPr lang="ro-RO" dirty="0" smtClean="0"/>
              <a:t>Nominativ</a:t>
            </a:r>
          </a:p>
          <a:p>
            <a:pPr>
              <a:buFont typeface="Wingdings" pitchFamily="2" charset="2"/>
              <a:buChar char="v"/>
            </a:pPr>
            <a:r>
              <a:rPr lang="ro-RO" dirty="0" smtClean="0"/>
              <a:t>Vocativ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Cazuri prepoziționale</a:t>
            </a:r>
          </a:p>
          <a:p>
            <a:pPr>
              <a:buFont typeface="Wingdings" pitchFamily="2" charset="2"/>
              <a:buChar char="v"/>
            </a:pPr>
            <a:r>
              <a:rPr lang="ro-RO" dirty="0" smtClean="0"/>
              <a:t>Acuzativ</a:t>
            </a:r>
          </a:p>
          <a:p>
            <a:pPr>
              <a:buFont typeface="Wingdings" pitchFamily="2" charset="2"/>
              <a:buChar char="v"/>
            </a:pPr>
            <a:r>
              <a:rPr lang="ro-RO" dirty="0" smtClean="0"/>
              <a:t>Genitiv</a:t>
            </a:r>
          </a:p>
          <a:p>
            <a:pPr>
              <a:buFont typeface="Wingdings" pitchFamily="2" charset="2"/>
              <a:buChar char="v"/>
            </a:pPr>
            <a:r>
              <a:rPr lang="ro-RO" dirty="0" smtClean="0"/>
              <a:t>dativ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ro-RO" dirty="0" smtClean="0"/>
              <a:t>Declinarea substantivului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26767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o-RO" sz="2000" dirty="0" smtClean="0"/>
              <a:t>Numărul claselor de declinare ale substantivelor, stabilite pe baza tiparelor flexionare, variază în funcție de interpretarea alomorfelor prin care se realizează diferite afixe.</a:t>
            </a:r>
          </a:p>
          <a:p>
            <a:pPr algn="just"/>
            <a:r>
              <a:rPr lang="ro-RO" sz="2000" dirty="0" smtClean="0"/>
              <a:t>I. substantive feminine cu două forme, realizate prin afixele </a:t>
            </a:r>
            <a:r>
              <a:rPr lang="ro-RO" sz="2000" b="1" dirty="0" smtClean="0"/>
              <a:t>ă</a:t>
            </a:r>
            <a:r>
              <a:rPr lang="ro-RO" sz="2000" dirty="0" smtClean="0"/>
              <a:t>, </a:t>
            </a:r>
            <a:r>
              <a:rPr lang="ro-RO" sz="2000" b="1" dirty="0" smtClean="0"/>
              <a:t>ø</a:t>
            </a:r>
            <a:r>
              <a:rPr lang="ro-RO" sz="2000" dirty="0" smtClean="0"/>
              <a:t> / </a:t>
            </a:r>
            <a:r>
              <a:rPr lang="ro-RO" sz="2000" b="1" dirty="0" smtClean="0"/>
              <a:t>e</a:t>
            </a:r>
            <a:r>
              <a:rPr lang="ro-RO" sz="2000" dirty="0" smtClean="0"/>
              <a:t>, </a:t>
            </a:r>
            <a:r>
              <a:rPr lang="ro-RO" sz="2000" b="1" dirty="0" smtClean="0"/>
              <a:t>le</a:t>
            </a:r>
            <a:r>
              <a:rPr lang="ro-RO" sz="2000" dirty="0" smtClean="0"/>
              <a:t>: </a:t>
            </a:r>
            <a:r>
              <a:rPr lang="ro-RO" sz="2000" b="1" dirty="0" smtClean="0"/>
              <a:t>mamă</a:t>
            </a:r>
            <a:r>
              <a:rPr lang="ro-RO" sz="2000" dirty="0" smtClean="0"/>
              <a:t>, </a:t>
            </a:r>
            <a:r>
              <a:rPr lang="ro-RO" sz="2000" b="1" dirty="0" smtClean="0"/>
              <a:t>sarma</a:t>
            </a:r>
            <a:r>
              <a:rPr lang="ro-RO" sz="2000" dirty="0" smtClean="0"/>
              <a:t>,</a:t>
            </a:r>
            <a:r>
              <a:rPr lang="ro-RO" sz="2000" b="1" dirty="0" smtClean="0"/>
              <a:t> zi</a:t>
            </a:r>
          </a:p>
          <a:p>
            <a:pPr algn="just"/>
            <a:r>
              <a:rPr lang="ro-RO" sz="2000" dirty="0" smtClean="0"/>
              <a:t>II. substantive feminine cu două forme, realizate prin afixele </a:t>
            </a:r>
            <a:r>
              <a:rPr lang="ro-RO" sz="2000" b="1" dirty="0" smtClean="0"/>
              <a:t>ă</a:t>
            </a:r>
            <a:r>
              <a:rPr lang="ro-RO" sz="2000" dirty="0" smtClean="0"/>
              <a:t> / </a:t>
            </a:r>
            <a:r>
              <a:rPr lang="en-US" sz="2000" b="1" baseline="30000" dirty="0" smtClean="0"/>
              <a:t>i</a:t>
            </a:r>
            <a:r>
              <a:rPr lang="ro-RO" sz="2000" baseline="30000" dirty="0" smtClean="0"/>
              <a:t>: </a:t>
            </a:r>
            <a:r>
              <a:rPr lang="ro-RO" sz="2000" dirty="0" smtClean="0"/>
              <a:t> </a:t>
            </a:r>
            <a:r>
              <a:rPr lang="ro-RO" sz="2000" b="1" dirty="0" smtClean="0"/>
              <a:t>moară</a:t>
            </a:r>
          </a:p>
          <a:p>
            <a:pPr algn="just"/>
            <a:r>
              <a:rPr lang="ro-RO" sz="2000" dirty="0" smtClean="0"/>
              <a:t>III. </a:t>
            </a:r>
            <a:r>
              <a:rPr lang="ro-RO" sz="2000" dirty="0"/>
              <a:t>substantive feminine cu două forme, realizate prin afixele </a:t>
            </a:r>
            <a:r>
              <a:rPr lang="ro-RO" sz="2000" b="1" dirty="0" smtClean="0"/>
              <a:t>e</a:t>
            </a:r>
            <a:r>
              <a:rPr lang="ro-RO" sz="2000" dirty="0" smtClean="0"/>
              <a:t> și </a:t>
            </a:r>
            <a:r>
              <a:rPr lang="en-US" sz="2000" b="1" dirty="0"/>
              <a:t>i</a:t>
            </a:r>
            <a:r>
              <a:rPr lang="en-US" sz="2000" b="1" dirty="0" smtClean="0"/>
              <a:t>̯</a:t>
            </a:r>
            <a:r>
              <a:rPr lang="ro-RO" sz="2000" b="1" dirty="0" smtClean="0"/>
              <a:t>e</a:t>
            </a:r>
            <a:r>
              <a:rPr lang="ro-RO" sz="2000" dirty="0" smtClean="0"/>
              <a:t> / </a:t>
            </a:r>
            <a:r>
              <a:rPr lang="en-US" sz="2000" b="1" baseline="30000" dirty="0" smtClean="0"/>
              <a:t>i</a:t>
            </a:r>
            <a:r>
              <a:rPr lang="ro-RO" sz="2000" b="1" i="1" baseline="30000" dirty="0" smtClean="0"/>
              <a:t>,</a:t>
            </a:r>
            <a:r>
              <a:rPr lang="ro-RO" sz="2000" b="1" i="1" dirty="0" smtClean="0"/>
              <a:t> </a:t>
            </a:r>
            <a:r>
              <a:rPr lang="en-US" sz="2000" b="1" dirty="0"/>
              <a:t>i</a:t>
            </a:r>
            <a:r>
              <a:rPr lang="en-US" sz="2000" b="1" dirty="0" smtClean="0"/>
              <a:t>̯</a:t>
            </a:r>
            <a:r>
              <a:rPr lang="ro-RO" sz="2000" dirty="0" smtClean="0"/>
              <a:t>, </a:t>
            </a:r>
            <a:r>
              <a:rPr lang="ro-RO" sz="2000" b="1" dirty="0" smtClean="0"/>
              <a:t>ø</a:t>
            </a:r>
            <a:r>
              <a:rPr lang="ro-RO" sz="2000" dirty="0" smtClean="0"/>
              <a:t>: </a:t>
            </a:r>
            <a:r>
              <a:rPr lang="ro-RO" sz="2000" b="1" dirty="0" smtClean="0"/>
              <a:t>pâine</a:t>
            </a:r>
            <a:r>
              <a:rPr lang="ro-RO" sz="2000" dirty="0" smtClean="0"/>
              <a:t>, </a:t>
            </a:r>
            <a:r>
              <a:rPr lang="ro-RO" sz="2000" b="1" dirty="0" smtClean="0"/>
              <a:t>familie</a:t>
            </a:r>
            <a:r>
              <a:rPr lang="ro-RO" sz="2000" dirty="0" smtClean="0"/>
              <a:t>, </a:t>
            </a:r>
            <a:r>
              <a:rPr lang="ro-RO" sz="2000" b="1" dirty="0" smtClean="0"/>
              <a:t>baie</a:t>
            </a:r>
          </a:p>
          <a:p>
            <a:pPr algn="just"/>
            <a:r>
              <a:rPr lang="ro-RO" sz="2000" dirty="0" smtClean="0"/>
              <a:t>IV. </a:t>
            </a:r>
            <a:r>
              <a:rPr lang="ro-RO" sz="2000" dirty="0"/>
              <a:t>substantive </a:t>
            </a:r>
            <a:r>
              <a:rPr lang="ro-RO" sz="2000" dirty="0" smtClean="0"/>
              <a:t>masculine </a:t>
            </a:r>
            <a:r>
              <a:rPr lang="ro-RO" sz="2000" dirty="0"/>
              <a:t>cu două forme, realizate prin afixele </a:t>
            </a:r>
            <a:r>
              <a:rPr lang="ro-RO" sz="2000" b="1" dirty="0" smtClean="0"/>
              <a:t>u</a:t>
            </a:r>
            <a:r>
              <a:rPr lang="ro-RO" sz="2000" dirty="0" smtClean="0"/>
              <a:t>, </a:t>
            </a:r>
            <a:r>
              <a:rPr lang="en-US" sz="2000" b="1" dirty="0"/>
              <a:t>u</a:t>
            </a:r>
            <a:r>
              <a:rPr lang="en-US" sz="2000" dirty="0" smtClean="0"/>
              <a:t>̯</a:t>
            </a:r>
            <a:r>
              <a:rPr lang="ro-RO" sz="2000" dirty="0" smtClean="0"/>
              <a:t>, </a:t>
            </a:r>
            <a:r>
              <a:rPr lang="ro-RO" sz="2000" b="1" dirty="0" smtClean="0"/>
              <a:t>ø / i, </a:t>
            </a:r>
            <a:r>
              <a:rPr lang="en-US" sz="2000" b="1" dirty="0"/>
              <a:t>i</a:t>
            </a:r>
            <a:r>
              <a:rPr lang="en-US" sz="2000" b="1" dirty="0" smtClean="0"/>
              <a:t>̯</a:t>
            </a:r>
            <a:r>
              <a:rPr lang="ro-RO" sz="2000" b="1" dirty="0" smtClean="0"/>
              <a:t>,</a:t>
            </a:r>
            <a:r>
              <a:rPr lang="ro-RO" sz="2000" dirty="0" smtClean="0"/>
              <a:t> </a:t>
            </a:r>
            <a:r>
              <a:rPr lang="en-US" sz="2000" b="1" baseline="30000" dirty="0" smtClean="0"/>
              <a:t>i</a:t>
            </a:r>
            <a:r>
              <a:rPr lang="ro-RO" sz="2000" baseline="30000" dirty="0" smtClean="0"/>
              <a:t>:</a:t>
            </a:r>
            <a:r>
              <a:rPr lang="ro-RO" sz="2000" dirty="0" smtClean="0"/>
              <a:t> </a:t>
            </a:r>
            <a:r>
              <a:rPr lang="ro-RO" sz="2000" b="1" dirty="0" smtClean="0"/>
              <a:t>membru</a:t>
            </a:r>
            <a:r>
              <a:rPr lang="ro-RO" sz="2000" dirty="0" smtClean="0"/>
              <a:t>, </a:t>
            </a:r>
            <a:r>
              <a:rPr lang="ro-RO" sz="2000" b="1" dirty="0" smtClean="0"/>
              <a:t>erou</a:t>
            </a:r>
            <a:r>
              <a:rPr lang="ro-RO" sz="2000" dirty="0" smtClean="0"/>
              <a:t>, </a:t>
            </a:r>
            <a:r>
              <a:rPr lang="ro-RO" sz="2000" b="1" dirty="0" smtClean="0"/>
              <a:t>elev</a:t>
            </a:r>
          </a:p>
          <a:p>
            <a:pPr algn="just"/>
            <a:r>
              <a:rPr lang="ro-RO" sz="2000" dirty="0" smtClean="0"/>
              <a:t>V. </a:t>
            </a:r>
            <a:r>
              <a:rPr lang="ro-RO" sz="2000" dirty="0"/>
              <a:t>substantive masculine cu două forme, realizate prin </a:t>
            </a:r>
            <a:r>
              <a:rPr lang="ro-RO" sz="2000" dirty="0" smtClean="0"/>
              <a:t>afixele </a:t>
            </a:r>
            <a:r>
              <a:rPr lang="ro-RO" sz="2000" b="1" dirty="0" smtClean="0"/>
              <a:t>e</a:t>
            </a:r>
            <a:r>
              <a:rPr lang="ro-RO" sz="2000" dirty="0" smtClean="0"/>
              <a:t> / </a:t>
            </a:r>
            <a:r>
              <a:rPr lang="en-US" sz="2000" b="1" baseline="30000" dirty="0"/>
              <a:t>i</a:t>
            </a:r>
            <a:r>
              <a:rPr lang="ro-RO" sz="2000" baseline="30000" dirty="0" smtClean="0"/>
              <a:t>: </a:t>
            </a:r>
            <a:r>
              <a:rPr lang="ro-RO" sz="2000" dirty="0" smtClean="0"/>
              <a:t> </a:t>
            </a:r>
            <a:r>
              <a:rPr lang="ro-RO" sz="2000" b="1" dirty="0" smtClean="0"/>
              <a:t>câine</a:t>
            </a:r>
            <a:endParaRPr lang="ro-RO" sz="2000" dirty="0" smtClean="0"/>
          </a:p>
          <a:p>
            <a:pPr algn="just"/>
            <a:r>
              <a:rPr lang="ro-RO" sz="2000" dirty="0" smtClean="0"/>
              <a:t>VI. </a:t>
            </a:r>
            <a:r>
              <a:rPr lang="ro-RO" sz="2000" dirty="0"/>
              <a:t>substantive </a:t>
            </a:r>
            <a:r>
              <a:rPr lang="ro-RO" sz="2000" dirty="0" smtClean="0"/>
              <a:t>neutre cu </a:t>
            </a:r>
            <a:r>
              <a:rPr lang="ro-RO" sz="2000" dirty="0"/>
              <a:t>două forme, realizate prin afixele </a:t>
            </a:r>
            <a:r>
              <a:rPr lang="ro-RO" sz="2000" b="1" dirty="0"/>
              <a:t>u</a:t>
            </a:r>
            <a:r>
              <a:rPr lang="ro-RO" sz="2000" dirty="0"/>
              <a:t>, </a:t>
            </a:r>
            <a:r>
              <a:rPr lang="en-US" sz="2000" b="1" dirty="0"/>
              <a:t>u</a:t>
            </a:r>
            <a:r>
              <a:rPr lang="en-US" sz="2000" dirty="0"/>
              <a:t>̯</a:t>
            </a:r>
            <a:r>
              <a:rPr lang="ro-RO" sz="2000" dirty="0"/>
              <a:t>, </a:t>
            </a:r>
            <a:r>
              <a:rPr lang="ro-RO" sz="2000" b="1" dirty="0"/>
              <a:t>ø </a:t>
            </a:r>
            <a:r>
              <a:rPr lang="ro-RO" sz="2000" dirty="0" smtClean="0"/>
              <a:t>/ </a:t>
            </a:r>
            <a:r>
              <a:rPr lang="ro-RO" sz="2000" b="1" dirty="0" smtClean="0"/>
              <a:t>e</a:t>
            </a:r>
            <a:r>
              <a:rPr lang="ro-RO" sz="2000" dirty="0" smtClean="0"/>
              <a:t>, </a:t>
            </a:r>
            <a:r>
              <a:rPr lang="en-US" sz="2000" b="1" dirty="0"/>
              <a:t>i̯</a:t>
            </a:r>
            <a:r>
              <a:rPr lang="ro-RO" sz="2000" b="1" dirty="0" smtClean="0"/>
              <a:t>e</a:t>
            </a:r>
            <a:r>
              <a:rPr lang="ro-RO" sz="2000" dirty="0" smtClean="0"/>
              <a:t>, </a:t>
            </a:r>
            <a:r>
              <a:rPr lang="ro-RO" sz="2000" b="1" dirty="0" smtClean="0"/>
              <a:t>i</a:t>
            </a:r>
            <a:r>
              <a:rPr lang="en-US" sz="2000" b="1" dirty="0" smtClean="0"/>
              <a:t>i̯</a:t>
            </a:r>
            <a:r>
              <a:rPr lang="ro-RO" sz="2000" dirty="0" smtClean="0"/>
              <a:t>: </a:t>
            </a:r>
            <a:r>
              <a:rPr lang="ro-RO" sz="2000" b="1" dirty="0" smtClean="0"/>
              <a:t>cadru</a:t>
            </a:r>
            <a:r>
              <a:rPr lang="ro-RO" sz="2000" dirty="0" smtClean="0"/>
              <a:t>, </a:t>
            </a:r>
            <a:r>
              <a:rPr lang="ro-RO" sz="2000" b="1" dirty="0" smtClean="0"/>
              <a:t>frâu</a:t>
            </a:r>
            <a:r>
              <a:rPr lang="ro-RO" sz="2000" dirty="0" smtClean="0"/>
              <a:t>, </a:t>
            </a:r>
            <a:r>
              <a:rPr lang="ro-RO" sz="2000" b="1" dirty="0" smtClean="0"/>
              <a:t>cupon</a:t>
            </a:r>
            <a:endParaRPr lang="ro-RO" sz="2000" dirty="0" smtClean="0"/>
          </a:p>
          <a:p>
            <a:pPr algn="just"/>
            <a:r>
              <a:rPr lang="ro-RO" sz="2000" dirty="0" smtClean="0"/>
              <a:t>VII. </a:t>
            </a:r>
            <a:r>
              <a:rPr lang="ro-RO" sz="2000" dirty="0"/>
              <a:t>substantive neutre cu două forme, realizate prin afixele </a:t>
            </a:r>
            <a:r>
              <a:rPr lang="ro-RO" sz="2000" b="1" dirty="0"/>
              <a:t>u</a:t>
            </a:r>
            <a:r>
              <a:rPr lang="ro-RO" sz="2000" dirty="0"/>
              <a:t>, </a:t>
            </a:r>
            <a:r>
              <a:rPr lang="en-US" sz="2000" b="1" dirty="0"/>
              <a:t>u</a:t>
            </a:r>
            <a:r>
              <a:rPr lang="en-US" sz="2000" dirty="0"/>
              <a:t>̯</a:t>
            </a:r>
            <a:r>
              <a:rPr lang="ro-RO" sz="2000" dirty="0"/>
              <a:t>, </a:t>
            </a:r>
            <a:r>
              <a:rPr lang="ro-RO" sz="2000" b="1" dirty="0"/>
              <a:t>ø </a:t>
            </a:r>
            <a:r>
              <a:rPr lang="ro-RO" sz="2000" dirty="0"/>
              <a:t>/ </a:t>
            </a:r>
            <a:r>
              <a:rPr lang="ro-RO" sz="2000" b="1" dirty="0" smtClean="0"/>
              <a:t>ur</a:t>
            </a:r>
            <a:r>
              <a:rPr lang="en-US" sz="2000" b="1" baseline="30000" dirty="0" smtClean="0"/>
              <a:t>i</a:t>
            </a:r>
            <a:r>
              <a:rPr lang="ro-RO" sz="2000" baseline="30000" dirty="0" smtClean="0"/>
              <a:t>: </a:t>
            </a:r>
            <a:r>
              <a:rPr lang="ro-RO" sz="2000" dirty="0" smtClean="0"/>
              <a:t> </a:t>
            </a:r>
            <a:r>
              <a:rPr lang="ro-RO" sz="2000" b="1" dirty="0" smtClean="0"/>
              <a:t>lucru</a:t>
            </a:r>
            <a:r>
              <a:rPr lang="ro-RO" sz="2000" dirty="0" smtClean="0"/>
              <a:t>, </a:t>
            </a:r>
            <a:r>
              <a:rPr lang="ro-RO" sz="2000" b="1" dirty="0" smtClean="0"/>
              <a:t>cadou</a:t>
            </a:r>
            <a:r>
              <a:rPr lang="ro-RO" sz="2000" dirty="0" smtClean="0"/>
              <a:t>, </a:t>
            </a:r>
            <a:r>
              <a:rPr lang="ro-RO" sz="2000" b="1" dirty="0" smtClean="0"/>
              <a:t>drum</a:t>
            </a:r>
            <a:r>
              <a:rPr lang="ro-RO" sz="2000" dirty="0" smtClean="0"/>
              <a:t>, </a:t>
            </a:r>
            <a:r>
              <a:rPr lang="ro-RO" sz="2000" b="1" dirty="0" smtClean="0"/>
              <a:t>alibi</a:t>
            </a:r>
            <a:r>
              <a:rPr lang="ro-RO" sz="2000" dirty="0" smtClean="0"/>
              <a:t>, </a:t>
            </a:r>
            <a:r>
              <a:rPr lang="ro-RO" sz="2000" b="1" dirty="0" smtClean="0"/>
              <a:t>radio</a:t>
            </a:r>
          </a:p>
          <a:p>
            <a:pPr algn="just"/>
            <a:r>
              <a:rPr lang="ro-RO" sz="2000" dirty="0" smtClean="0"/>
              <a:t>VIII. </a:t>
            </a:r>
            <a:r>
              <a:rPr lang="ro-RO" sz="2000" dirty="0"/>
              <a:t>s</a:t>
            </a:r>
            <a:r>
              <a:rPr lang="ro-RO" sz="2000" dirty="0" smtClean="0"/>
              <a:t>ubstantive feminine cu trei forme, realizate prin afixele </a:t>
            </a:r>
            <a:r>
              <a:rPr lang="ro-RO" sz="2000" b="1" dirty="0" smtClean="0"/>
              <a:t>ă</a:t>
            </a:r>
            <a:r>
              <a:rPr lang="ro-RO" sz="2000" dirty="0" smtClean="0"/>
              <a:t> / </a:t>
            </a:r>
            <a:r>
              <a:rPr lang="ro-RO" sz="2000" b="1" dirty="0" smtClean="0"/>
              <a:t>e</a:t>
            </a:r>
            <a:r>
              <a:rPr lang="ro-RO" sz="2000" dirty="0" smtClean="0"/>
              <a:t>, </a:t>
            </a:r>
            <a:r>
              <a:rPr lang="ro-RO" sz="2000" b="1" dirty="0"/>
              <a:t>ur</a:t>
            </a:r>
            <a:r>
              <a:rPr lang="en-US" sz="2000" b="1" baseline="30000" dirty="0"/>
              <a:t>i</a:t>
            </a:r>
            <a:r>
              <a:rPr lang="ro-RO" sz="2000" baseline="30000" dirty="0" smtClean="0"/>
              <a:t>: </a:t>
            </a:r>
            <a:r>
              <a:rPr lang="ro-RO" sz="2000" dirty="0" smtClean="0"/>
              <a:t> </a:t>
            </a:r>
            <a:r>
              <a:rPr lang="ro-RO" sz="2000" b="1" dirty="0" smtClean="0"/>
              <a:t>lipsă</a:t>
            </a:r>
            <a:r>
              <a:rPr lang="ro-RO" sz="2000" dirty="0" smtClean="0"/>
              <a:t>, lipsei (G-D), lipsuri</a:t>
            </a:r>
          </a:p>
          <a:p>
            <a:pPr algn="just"/>
            <a:r>
              <a:rPr lang="ro-RO" sz="2000" dirty="0" smtClean="0"/>
              <a:t>IX. </a:t>
            </a:r>
            <a:r>
              <a:rPr lang="ro-RO" sz="2000" dirty="0"/>
              <a:t>substantive feminine cu trei forme, realizate prin </a:t>
            </a:r>
            <a:r>
              <a:rPr lang="ro-RO" sz="2000" dirty="0" smtClean="0"/>
              <a:t>afixele</a:t>
            </a:r>
            <a:r>
              <a:rPr lang="ro-RO" sz="2000" dirty="0"/>
              <a:t> </a:t>
            </a:r>
            <a:r>
              <a:rPr lang="ro-RO" sz="2000" b="1" dirty="0" smtClean="0"/>
              <a:t>ă</a:t>
            </a:r>
            <a:r>
              <a:rPr lang="ro-RO" sz="2000" dirty="0" smtClean="0"/>
              <a:t> / </a:t>
            </a:r>
            <a:r>
              <a:rPr lang="en-US" sz="2000" b="1" baseline="30000" dirty="0" smtClean="0"/>
              <a:t>i</a:t>
            </a:r>
            <a:r>
              <a:rPr lang="ro-RO" sz="2000" b="1" baseline="30000" dirty="0" smtClean="0"/>
              <a:t>, </a:t>
            </a:r>
            <a:r>
              <a:rPr lang="ro-RO" sz="2000" b="1" dirty="0"/>
              <a:t>ur</a:t>
            </a:r>
            <a:r>
              <a:rPr lang="en-US" sz="2000" b="1" baseline="30000" dirty="0"/>
              <a:t>i</a:t>
            </a:r>
            <a:r>
              <a:rPr lang="ro-RO" sz="2000" baseline="30000" dirty="0" smtClean="0"/>
              <a:t>: </a:t>
            </a:r>
            <a:r>
              <a:rPr lang="ro-RO" sz="2000" dirty="0" smtClean="0"/>
              <a:t> </a:t>
            </a:r>
            <a:r>
              <a:rPr lang="ro-RO" sz="2000" b="1" dirty="0" smtClean="0"/>
              <a:t>treabă</a:t>
            </a:r>
            <a:r>
              <a:rPr lang="ro-RO" sz="2000" dirty="0" smtClean="0"/>
              <a:t>, </a:t>
            </a:r>
            <a:r>
              <a:rPr lang="ro-RO" sz="2000" b="1" dirty="0" smtClean="0"/>
              <a:t>trebii</a:t>
            </a:r>
            <a:r>
              <a:rPr lang="ro-RO" sz="2000" dirty="0" smtClean="0"/>
              <a:t> (G-D), </a:t>
            </a:r>
            <a:r>
              <a:rPr lang="ro-RO" sz="2000" b="1" dirty="0" smtClean="0"/>
              <a:t>treburi</a:t>
            </a:r>
          </a:p>
          <a:p>
            <a:pPr algn="just"/>
            <a:r>
              <a:rPr lang="ro-RO" sz="2000" dirty="0" smtClean="0"/>
              <a:t>X. </a:t>
            </a:r>
            <a:r>
              <a:rPr lang="ro-RO" sz="2000" dirty="0"/>
              <a:t>s</a:t>
            </a:r>
            <a:r>
              <a:rPr lang="ro-RO" sz="2000" dirty="0" smtClean="0"/>
              <a:t>ubstantive invariabile (cu o singură formă, exprimată specific prin afixul </a:t>
            </a:r>
            <a:r>
              <a:rPr lang="en-US" sz="2000" b="1" dirty="0"/>
              <a:t>i̯</a:t>
            </a:r>
            <a:r>
              <a:rPr lang="ro-RO" sz="2000" dirty="0" smtClean="0"/>
              <a:t>, </a:t>
            </a:r>
            <a:r>
              <a:rPr lang="ro-RO" sz="2000" b="1" dirty="0" smtClean="0"/>
              <a:t>consoană palatală</a:t>
            </a:r>
            <a:r>
              <a:rPr lang="ro-RO" sz="2000" dirty="0" smtClean="0"/>
              <a:t>, </a:t>
            </a:r>
            <a:r>
              <a:rPr lang="ro-RO" sz="2000" b="1" dirty="0" smtClean="0"/>
              <a:t>e</a:t>
            </a:r>
            <a:r>
              <a:rPr lang="ro-RO" sz="2000" dirty="0" smtClean="0"/>
              <a:t>): </a:t>
            </a:r>
            <a:r>
              <a:rPr lang="ro-RO" sz="2000" b="1" dirty="0" smtClean="0"/>
              <a:t>pui</a:t>
            </a:r>
            <a:r>
              <a:rPr lang="ro-RO" sz="2000" dirty="0" smtClean="0"/>
              <a:t>, </a:t>
            </a:r>
            <a:r>
              <a:rPr lang="ro-RO" sz="2000" b="1" dirty="0" smtClean="0"/>
              <a:t>ochi</a:t>
            </a:r>
            <a:r>
              <a:rPr lang="ro-RO" sz="2000" dirty="0" smtClean="0"/>
              <a:t>, </a:t>
            </a:r>
            <a:r>
              <a:rPr lang="ro-RO" sz="2000" b="1" dirty="0" smtClean="0"/>
              <a:t>învățătoare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439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Clase semantico-gramaticale de substantive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o-RO" dirty="0" smtClean="0"/>
              <a:t>Substantive abstracte: </a:t>
            </a:r>
            <a:r>
              <a:rPr lang="ro-RO" b="1" dirty="0" smtClean="0"/>
              <a:t>bunătate</a:t>
            </a:r>
            <a:r>
              <a:rPr lang="ro-RO" dirty="0" smtClean="0"/>
              <a:t>, </a:t>
            </a:r>
            <a:r>
              <a:rPr lang="ro-RO" b="1" dirty="0" smtClean="0"/>
              <a:t>calm</a:t>
            </a:r>
            <a:r>
              <a:rPr lang="ro-RO" dirty="0" smtClean="0"/>
              <a:t>, </a:t>
            </a:r>
            <a:r>
              <a:rPr lang="ro-RO" b="1" dirty="0" smtClean="0"/>
              <a:t>plecare</a:t>
            </a:r>
            <a:r>
              <a:rPr lang="ro-RO" dirty="0" smtClean="0"/>
              <a:t>, </a:t>
            </a:r>
            <a:r>
              <a:rPr lang="ro-RO" b="1" dirty="0" smtClean="0"/>
              <a:t>politică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Substantive masive: </a:t>
            </a:r>
            <a:r>
              <a:rPr lang="ro-RO" b="1" dirty="0" smtClean="0"/>
              <a:t>alamă</a:t>
            </a:r>
            <a:r>
              <a:rPr lang="ro-RO" dirty="0" smtClean="0"/>
              <a:t>, </a:t>
            </a:r>
            <a:r>
              <a:rPr lang="ro-RO" b="1" dirty="0" smtClean="0"/>
              <a:t>apă</a:t>
            </a:r>
            <a:r>
              <a:rPr lang="ro-RO" dirty="0" smtClean="0"/>
              <a:t>, </a:t>
            </a:r>
            <a:r>
              <a:rPr lang="ro-RO" b="1" dirty="0" smtClean="0"/>
              <a:t>nisip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Substantive colective: </a:t>
            </a:r>
            <a:r>
              <a:rPr lang="ro-RO" b="1" dirty="0" smtClean="0"/>
              <a:t>armată</a:t>
            </a:r>
            <a:r>
              <a:rPr lang="ro-RO" dirty="0" smtClean="0"/>
              <a:t>, </a:t>
            </a:r>
            <a:r>
              <a:rPr lang="ro-RO" b="1" dirty="0" smtClean="0"/>
              <a:t>buchet</a:t>
            </a:r>
            <a:r>
              <a:rPr lang="ro-RO" dirty="0" smtClean="0"/>
              <a:t>, </a:t>
            </a:r>
            <a:r>
              <a:rPr lang="ro-RO" b="1" dirty="0" smtClean="0"/>
              <a:t>flotă</a:t>
            </a:r>
            <a:r>
              <a:rPr lang="ro-RO" dirty="0" smtClean="0"/>
              <a:t>, </a:t>
            </a:r>
            <a:r>
              <a:rPr lang="ro-RO" b="1" dirty="0" smtClean="0"/>
              <a:t>juriu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Substantive </a:t>
            </a:r>
            <a:r>
              <a:rPr lang="ro-RO" i="1" dirty="0" smtClean="0"/>
              <a:t>verbale (</a:t>
            </a:r>
            <a:r>
              <a:rPr lang="ro-RO" b="1" dirty="0" smtClean="0"/>
              <a:t>plecare</a:t>
            </a:r>
            <a:r>
              <a:rPr lang="ro-RO" dirty="0" smtClean="0"/>
              <a:t>, </a:t>
            </a:r>
            <a:r>
              <a:rPr lang="ro-RO" b="1" dirty="0" smtClean="0"/>
              <a:t>înot</a:t>
            </a:r>
            <a:r>
              <a:rPr lang="ro-RO" dirty="0" smtClean="0"/>
              <a:t>, </a:t>
            </a:r>
            <a:r>
              <a:rPr lang="ro-RO" b="1" dirty="0" smtClean="0"/>
              <a:t>navigație</a:t>
            </a:r>
            <a:r>
              <a:rPr lang="ro-RO" dirty="0" smtClean="0"/>
              <a:t>, </a:t>
            </a:r>
            <a:r>
              <a:rPr lang="ro-RO" b="1" dirty="0" smtClean="0"/>
              <a:t>suferință</a:t>
            </a:r>
            <a:r>
              <a:rPr lang="ro-RO" i="1" dirty="0" smtClean="0"/>
              <a:t>)</a:t>
            </a:r>
            <a:r>
              <a:rPr lang="ro-RO" dirty="0" smtClean="0"/>
              <a:t>și </a:t>
            </a:r>
            <a:r>
              <a:rPr lang="ro-RO" i="1" dirty="0" smtClean="0"/>
              <a:t>adjectivale </a:t>
            </a:r>
            <a:r>
              <a:rPr lang="ro-RO" dirty="0" smtClean="0"/>
              <a:t>(</a:t>
            </a:r>
            <a:r>
              <a:rPr lang="ro-RO" b="1" dirty="0" smtClean="0"/>
              <a:t>atenție</a:t>
            </a:r>
            <a:r>
              <a:rPr lang="ro-RO" dirty="0" smtClean="0"/>
              <a:t>, </a:t>
            </a:r>
            <a:r>
              <a:rPr lang="ro-RO" b="1" dirty="0" smtClean="0"/>
              <a:t>bunătate</a:t>
            </a:r>
            <a:r>
              <a:rPr lang="ro-RO" dirty="0" smtClean="0"/>
              <a:t>, </a:t>
            </a:r>
            <a:r>
              <a:rPr lang="ro-RO" b="1" dirty="0" smtClean="0"/>
              <a:t>înălțime</a:t>
            </a:r>
            <a:r>
              <a:rPr lang="ro-RO" dirty="0" smtClean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Substantive proprii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1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ADJECTIVUL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o-RO" dirty="0" smtClean="0"/>
              <a:t>Clase semantico-sintactice de adjective:</a:t>
            </a:r>
          </a:p>
          <a:p>
            <a:pPr algn="just">
              <a:buFont typeface="Wingdings" pitchFamily="2" charset="2"/>
              <a:buChar char="q"/>
            </a:pPr>
            <a:r>
              <a:rPr lang="ro-RO" dirty="0" smtClean="0"/>
              <a:t>Adjective calificative</a:t>
            </a:r>
          </a:p>
          <a:p>
            <a:pPr algn="just">
              <a:buFont typeface="Wingdings" pitchFamily="2" charset="2"/>
              <a:buChar char="q"/>
            </a:pPr>
            <a:r>
              <a:rPr lang="ro-RO" dirty="0" smtClean="0"/>
              <a:t>Adjective categoriale: </a:t>
            </a:r>
            <a:r>
              <a:rPr lang="ro-RO" b="1" dirty="0" smtClean="0"/>
              <a:t>centru</a:t>
            </a:r>
            <a:r>
              <a:rPr lang="ro-RO" dirty="0" smtClean="0"/>
              <a:t> </a:t>
            </a:r>
            <a:r>
              <a:rPr lang="ro-RO" b="1" i="1" dirty="0" smtClean="0"/>
              <a:t>cultural</a:t>
            </a:r>
            <a:r>
              <a:rPr lang="ro-RO" dirty="0" smtClean="0"/>
              <a:t> / </a:t>
            </a:r>
            <a:r>
              <a:rPr lang="ro-RO" b="1" i="1" dirty="0" smtClean="0"/>
              <a:t>sportiv</a:t>
            </a:r>
            <a:r>
              <a:rPr lang="ro-RO" dirty="0" smtClean="0"/>
              <a:t>, </a:t>
            </a:r>
            <a:r>
              <a:rPr lang="ro-RO" b="1" dirty="0" smtClean="0"/>
              <a:t>acid</a:t>
            </a:r>
            <a:r>
              <a:rPr lang="ro-RO" dirty="0" smtClean="0"/>
              <a:t> </a:t>
            </a:r>
            <a:r>
              <a:rPr lang="ro-RO" i="1" dirty="0" smtClean="0"/>
              <a:t>acetic</a:t>
            </a:r>
            <a:r>
              <a:rPr lang="ro-RO" dirty="0" smtClean="0"/>
              <a:t>, </a:t>
            </a:r>
            <a:r>
              <a:rPr lang="ro-RO" b="1" dirty="0" smtClean="0"/>
              <a:t>triunghi</a:t>
            </a:r>
            <a:r>
              <a:rPr lang="ro-RO" dirty="0" smtClean="0"/>
              <a:t> </a:t>
            </a:r>
            <a:r>
              <a:rPr lang="ro-RO" b="1" i="1" dirty="0" smtClean="0"/>
              <a:t>isoscel</a:t>
            </a:r>
          </a:p>
          <a:p>
            <a:pPr algn="just">
              <a:buFont typeface="Wingdings" pitchFamily="2" charset="2"/>
              <a:buChar char="q"/>
            </a:pPr>
            <a:r>
              <a:rPr lang="ro-RO" dirty="0" smtClean="0"/>
              <a:t>Adjective de proveniență verbală (derivate de la verbe): </a:t>
            </a:r>
            <a:r>
              <a:rPr lang="ro-RO" b="1" dirty="0" smtClean="0"/>
              <a:t>supărăcios</a:t>
            </a:r>
            <a:r>
              <a:rPr lang="ro-RO" dirty="0" smtClean="0"/>
              <a:t>, </a:t>
            </a:r>
            <a:r>
              <a:rPr lang="ro-RO" b="1" dirty="0" smtClean="0"/>
              <a:t>zâmbitor</a:t>
            </a:r>
            <a:r>
              <a:rPr lang="ro-RO" dirty="0" smtClean="0"/>
              <a:t> + adjective participiale: </a:t>
            </a:r>
            <a:r>
              <a:rPr lang="ro-RO" b="1" dirty="0" smtClean="0"/>
              <a:t>copt</a:t>
            </a:r>
            <a:r>
              <a:rPr lang="ro-RO" dirty="0" smtClean="0"/>
              <a:t>, </a:t>
            </a:r>
            <a:r>
              <a:rPr lang="ro-RO" b="1" dirty="0" smtClean="0"/>
              <a:t>ars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6464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Flexiunea adjectivului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Adjective </a:t>
            </a:r>
            <a:r>
              <a:rPr lang="ro-RO" dirty="0" smtClean="0">
                <a:solidFill>
                  <a:srgbClr val="C00000"/>
                </a:solidFill>
              </a:rPr>
              <a:t>flexibile </a:t>
            </a:r>
            <a:r>
              <a:rPr lang="ro-RO" dirty="0" smtClean="0"/>
              <a:t>sau variabile</a:t>
            </a:r>
          </a:p>
          <a:p>
            <a:r>
              <a:rPr lang="ro-RO" dirty="0" smtClean="0"/>
              <a:t>Adjective </a:t>
            </a:r>
            <a:r>
              <a:rPr lang="ro-RO" dirty="0" smtClean="0">
                <a:solidFill>
                  <a:srgbClr val="C00000"/>
                </a:solidFill>
              </a:rPr>
              <a:t>neflexibile </a:t>
            </a:r>
            <a:r>
              <a:rPr lang="ro-RO" dirty="0" smtClean="0"/>
              <a:t>sau invariabile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Gradele de intensitate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 smtClean="0"/>
              <a:t>Categoria </a:t>
            </a:r>
            <a:r>
              <a:rPr lang="ro-RO" dirty="0" smtClean="0">
                <a:solidFill>
                  <a:srgbClr val="C00000"/>
                </a:solidFill>
              </a:rPr>
              <a:t>intensității</a:t>
            </a:r>
            <a:r>
              <a:rPr lang="ro-RO" dirty="0" smtClean="0"/>
              <a:t>, numită tradițional categoria comparației:</a:t>
            </a:r>
          </a:p>
          <a:p>
            <a:pPr>
              <a:buFont typeface="Wingdings" pitchFamily="2" charset="2"/>
              <a:buChar char="v"/>
            </a:pPr>
            <a:r>
              <a:rPr lang="ro-RO" dirty="0" smtClean="0"/>
              <a:t>Gradul pozitiv</a:t>
            </a:r>
          </a:p>
          <a:p>
            <a:pPr>
              <a:buFont typeface="Wingdings" pitchFamily="2" charset="2"/>
              <a:buChar char="v"/>
            </a:pPr>
            <a:r>
              <a:rPr lang="ro-RO" dirty="0" smtClean="0"/>
              <a:t>Gradul comparativ </a:t>
            </a:r>
          </a:p>
          <a:p>
            <a:pPr>
              <a:buFont typeface="Wingdings" pitchFamily="2" charset="2"/>
              <a:buChar char="ü"/>
            </a:pPr>
            <a:r>
              <a:rPr lang="ro-RO" dirty="0"/>
              <a:t>d</a:t>
            </a:r>
            <a:r>
              <a:rPr lang="ro-RO" dirty="0" smtClean="0"/>
              <a:t>e egalitate</a:t>
            </a:r>
          </a:p>
          <a:p>
            <a:pPr>
              <a:buFont typeface="Wingdings" pitchFamily="2" charset="2"/>
              <a:buChar char="ü"/>
            </a:pPr>
            <a:r>
              <a:rPr lang="ro-RO" dirty="0"/>
              <a:t>d</a:t>
            </a:r>
            <a:r>
              <a:rPr lang="ro-RO" dirty="0" smtClean="0"/>
              <a:t>e inegalitate</a:t>
            </a:r>
          </a:p>
          <a:p>
            <a:pPr>
              <a:buFont typeface="Wingdings" pitchFamily="2" charset="2"/>
              <a:buChar char="v"/>
            </a:pPr>
            <a:r>
              <a:rPr lang="ro-RO" dirty="0" smtClean="0"/>
              <a:t>Gradul superlativ</a:t>
            </a:r>
          </a:p>
          <a:p>
            <a:pPr>
              <a:buFont typeface="Wingdings" pitchFamily="2" charset="2"/>
              <a:buChar char="ü"/>
            </a:pPr>
            <a:r>
              <a:rPr lang="ro-RO" dirty="0"/>
              <a:t>r</a:t>
            </a:r>
            <a:r>
              <a:rPr lang="ro-RO" dirty="0" smtClean="0"/>
              <a:t>elativ</a:t>
            </a:r>
          </a:p>
          <a:p>
            <a:pPr>
              <a:buFont typeface="Wingdings" pitchFamily="2" charset="2"/>
              <a:buChar char="ü"/>
            </a:pPr>
            <a:r>
              <a:rPr lang="ro-RO" dirty="0" smtClean="0"/>
              <a:t>absolut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27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PRONUMELE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ro-RO" u="sng" dirty="0" smtClean="0"/>
              <a:t>Pronume personale</a:t>
            </a:r>
          </a:p>
          <a:p>
            <a:pPr marL="82296" indent="0" algn="just">
              <a:buNone/>
            </a:pPr>
            <a:r>
              <a:rPr lang="ro-RO" dirty="0"/>
              <a:t>p</a:t>
            </a:r>
            <a:r>
              <a:rPr lang="ro-RO" dirty="0" smtClean="0"/>
              <a:t>ronume personale propriu-zise</a:t>
            </a:r>
          </a:p>
          <a:p>
            <a:pPr marL="82296" indent="0" algn="just">
              <a:buNone/>
            </a:pPr>
            <a:r>
              <a:rPr lang="ro-RO" dirty="0"/>
              <a:t>p</a:t>
            </a:r>
            <a:r>
              <a:rPr lang="ro-RO" dirty="0" smtClean="0"/>
              <a:t>ronume de politețe</a:t>
            </a:r>
          </a:p>
          <a:p>
            <a:pPr marL="82296" indent="0" algn="just">
              <a:buNone/>
            </a:pPr>
            <a:r>
              <a:rPr lang="ro-RO" dirty="0"/>
              <a:t>p</a:t>
            </a:r>
            <a:r>
              <a:rPr lang="ro-RO" dirty="0" smtClean="0"/>
              <a:t>ronume de întărire</a:t>
            </a:r>
          </a:p>
          <a:p>
            <a:pPr marL="82296" indent="0" algn="just">
              <a:buNone/>
            </a:pPr>
            <a:r>
              <a:rPr lang="ro-RO" dirty="0"/>
              <a:t>p</a:t>
            </a:r>
            <a:r>
              <a:rPr lang="ro-RO" dirty="0" smtClean="0"/>
              <a:t>ronume reflexive</a:t>
            </a:r>
          </a:p>
          <a:p>
            <a:pPr marL="82296" indent="0" algn="just">
              <a:buNone/>
            </a:pPr>
            <a:r>
              <a:rPr lang="ro-RO" dirty="0"/>
              <a:t>p</a:t>
            </a:r>
            <a:r>
              <a:rPr lang="ro-RO" dirty="0" smtClean="0"/>
              <a:t>ronume posesive</a:t>
            </a:r>
          </a:p>
          <a:p>
            <a:pPr marL="82296" indent="0" algn="just">
              <a:buNone/>
            </a:pPr>
            <a:endParaRPr lang="ro-RO" dirty="0" smtClean="0"/>
          </a:p>
          <a:p>
            <a:pPr algn="just">
              <a:buFont typeface="Wingdings" pitchFamily="2" charset="2"/>
              <a:buChar char="§"/>
            </a:pPr>
            <a:r>
              <a:rPr lang="ro-RO" u="sng" dirty="0" smtClean="0"/>
              <a:t>Pronume nepersonale</a:t>
            </a:r>
          </a:p>
          <a:p>
            <a:pPr marL="82296" indent="0" algn="just">
              <a:buNone/>
            </a:pPr>
            <a:r>
              <a:rPr lang="ro-RO" dirty="0" smtClean="0"/>
              <a:t>pronume demonstrative</a:t>
            </a:r>
          </a:p>
          <a:p>
            <a:pPr marL="82296" indent="0" algn="just">
              <a:buNone/>
            </a:pPr>
            <a:r>
              <a:rPr lang="ro-RO" dirty="0"/>
              <a:t>p</a:t>
            </a:r>
            <a:r>
              <a:rPr lang="ro-RO" dirty="0" smtClean="0"/>
              <a:t>ronume de </a:t>
            </a:r>
            <a:r>
              <a:rPr lang="ro-RO" dirty="0" smtClean="0">
                <a:solidFill>
                  <a:srgbClr val="C00000"/>
                </a:solidFill>
              </a:rPr>
              <a:t>cuantificare</a:t>
            </a:r>
            <a:r>
              <a:rPr lang="ro-RO" dirty="0" smtClean="0"/>
              <a:t>: pronumele nehotărâte și pronumele negative</a:t>
            </a:r>
          </a:p>
          <a:p>
            <a:pPr marL="82296" indent="0" algn="just">
              <a:buNone/>
            </a:pPr>
            <a:r>
              <a:rPr lang="ro-RO" dirty="0"/>
              <a:t>p</a:t>
            </a:r>
            <a:r>
              <a:rPr lang="ro-RO" dirty="0" smtClean="0"/>
              <a:t>ronume relative și pronume interogative</a:t>
            </a:r>
          </a:p>
          <a:p>
            <a:pPr marL="82296" indent="0" algn="just">
              <a:buNone/>
            </a:pPr>
            <a:r>
              <a:rPr lang="ro-RO" dirty="0" smtClean="0"/>
              <a:t>Pponume </a:t>
            </a:r>
            <a:r>
              <a:rPr lang="ro-RO" dirty="0" smtClean="0">
                <a:solidFill>
                  <a:srgbClr val="C00000"/>
                </a:solidFill>
              </a:rPr>
              <a:t>hibride</a:t>
            </a:r>
            <a:r>
              <a:rPr lang="ro-RO" dirty="0" smtClean="0"/>
              <a:t>: pronume </a:t>
            </a:r>
            <a:r>
              <a:rPr lang="ro-RO" dirty="0" smtClean="0">
                <a:solidFill>
                  <a:srgbClr val="C00000"/>
                </a:solidFill>
              </a:rPr>
              <a:t>relativ-interogative</a:t>
            </a:r>
            <a:r>
              <a:rPr lang="ro-RO" dirty="0" smtClean="0"/>
              <a:t> și pronume </a:t>
            </a:r>
            <a:r>
              <a:rPr lang="ro-RO" dirty="0" smtClean="0">
                <a:solidFill>
                  <a:srgbClr val="C00000"/>
                </a:solidFill>
              </a:rPr>
              <a:t>relativ-exclamative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7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Pronumele personal. Clitice</a:t>
            </a:r>
            <a:r>
              <a:rPr lang="ro-RO" dirty="0"/>
              <a:t/>
            </a:r>
            <a:br>
              <a:rPr lang="ro-RO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1. Dativ posesiv: </a:t>
            </a:r>
            <a:r>
              <a:rPr lang="ro-RO" dirty="0" smtClean="0">
                <a:solidFill>
                  <a:srgbClr val="C00000"/>
                </a:solidFill>
              </a:rPr>
              <a:t>Ți</a:t>
            </a:r>
            <a:r>
              <a:rPr lang="ro-RO" dirty="0" smtClean="0"/>
              <a:t>-am văzut cartea. </a:t>
            </a:r>
          </a:p>
          <a:p>
            <a:r>
              <a:rPr lang="ro-RO" dirty="0" smtClean="0"/>
              <a:t>2. Acuzativ posesiv: </a:t>
            </a:r>
            <a:r>
              <a:rPr lang="ro-RO" dirty="0" smtClean="0">
                <a:solidFill>
                  <a:srgbClr val="C00000"/>
                </a:solidFill>
              </a:rPr>
              <a:t>Mă</a:t>
            </a:r>
            <a:r>
              <a:rPr lang="ro-RO" dirty="0" smtClean="0"/>
              <a:t> doare capul. </a:t>
            </a:r>
          </a:p>
          <a:p>
            <a:pPr algn="just"/>
            <a:r>
              <a:rPr lang="ro-RO" dirty="0" smtClean="0"/>
              <a:t>3. Dativ etic: </a:t>
            </a:r>
            <a:r>
              <a:rPr lang="ro-RO" dirty="0" smtClean="0">
                <a:solidFill>
                  <a:srgbClr val="C00000"/>
                </a:solidFill>
              </a:rPr>
              <a:t>Mi</a:t>
            </a:r>
            <a:r>
              <a:rPr lang="ro-RO" dirty="0" smtClean="0"/>
              <a:t>-l ia o dată Făt-Frumos și </a:t>
            </a:r>
            <a:r>
              <a:rPr lang="ro-RO" dirty="0" smtClean="0">
                <a:solidFill>
                  <a:srgbClr val="C00000"/>
                </a:solidFill>
              </a:rPr>
              <a:t>mi ți</a:t>
            </a:r>
            <a:r>
              <a:rPr lang="ro-RO" dirty="0" smtClean="0"/>
              <a:t>-l vâră pe zmeu în noroi până la glezne.</a:t>
            </a:r>
          </a:p>
          <a:p>
            <a:pPr algn="just"/>
            <a:r>
              <a:rPr lang="ro-RO" dirty="0" smtClean="0"/>
              <a:t>4. Dativ cu valoare neutră: Ce să-</a:t>
            </a:r>
            <a:r>
              <a:rPr lang="ro-RO" dirty="0" smtClean="0">
                <a:solidFill>
                  <a:srgbClr val="C00000"/>
                </a:solidFill>
              </a:rPr>
              <a:t>i</a:t>
            </a:r>
            <a:r>
              <a:rPr lang="ro-RO" dirty="0" smtClean="0"/>
              <a:t> faci? Asta e viața!</a:t>
            </a:r>
          </a:p>
          <a:p>
            <a:pPr algn="just"/>
            <a:r>
              <a:rPr lang="ro-RO" dirty="0" smtClean="0"/>
              <a:t>5. Acuzativ cu valoare neutră: A nimerit-</a:t>
            </a:r>
            <a:r>
              <a:rPr lang="ro-RO" dirty="0" smtClean="0">
                <a:solidFill>
                  <a:srgbClr val="C00000"/>
                </a:solidFill>
              </a:rPr>
              <a:t>o</a:t>
            </a:r>
            <a:r>
              <a:rPr lang="ro-RO" dirty="0" smtClean="0"/>
              <a:t> bine!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43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Poziții asintactice cu Nominativ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o-RO" dirty="0" smtClean="0"/>
              <a:t>1. Nominativ etic: </a:t>
            </a:r>
          </a:p>
          <a:p>
            <a:pPr marL="82296" indent="0" algn="just">
              <a:buNone/>
            </a:pPr>
            <a:r>
              <a:rPr lang="ro-RO" dirty="0" smtClean="0"/>
              <a:t>	Nu </a:t>
            </a:r>
            <a:r>
              <a:rPr lang="ro-RO" dirty="0" smtClean="0">
                <a:solidFill>
                  <a:srgbClr val="C00000"/>
                </a:solidFill>
              </a:rPr>
              <a:t>tu</a:t>
            </a:r>
            <a:r>
              <a:rPr lang="ro-RO" dirty="0" smtClean="0"/>
              <a:t>, bogat, nu </a:t>
            </a:r>
            <a:r>
              <a:rPr lang="ro-RO" dirty="0" smtClean="0">
                <a:solidFill>
                  <a:srgbClr val="C00000"/>
                </a:solidFill>
              </a:rPr>
              <a:t>tu</a:t>
            </a:r>
            <a:r>
              <a:rPr lang="ro-RO" dirty="0" smtClean="0"/>
              <a:t> frumos...</a:t>
            </a:r>
          </a:p>
          <a:p>
            <a:pPr algn="just"/>
            <a:r>
              <a:rPr lang="ro-RO" dirty="0" smtClean="0"/>
              <a:t>2. Nominativ cu valoare neutră: </a:t>
            </a:r>
          </a:p>
          <a:p>
            <a:pPr marL="82296" indent="0" algn="just">
              <a:buNone/>
            </a:pPr>
            <a:r>
              <a:rPr lang="ro-RO" dirty="0" smtClean="0"/>
              <a:t>	Vine </a:t>
            </a:r>
            <a:r>
              <a:rPr lang="ro-RO" dirty="0" smtClean="0">
                <a:solidFill>
                  <a:srgbClr val="C00000"/>
                </a:solidFill>
              </a:rPr>
              <a:t>ea</a:t>
            </a:r>
            <a:r>
              <a:rPr lang="ro-RO" dirty="0" smtClean="0"/>
              <a:t>, mama...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7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666530"/>
          </a:xfrm>
        </p:spPr>
        <p:txBody>
          <a:bodyPr/>
          <a:lstStyle/>
          <a:p>
            <a:pPr algn="ctr"/>
            <a:r>
              <a:rPr lang="ro-RO" dirty="0" smtClean="0"/>
              <a:t>Morfologia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0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Pronumele reflexiv. Poziții sintactice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o-RO" dirty="0" smtClean="0"/>
              <a:t>1. complement direct:</a:t>
            </a:r>
          </a:p>
          <a:p>
            <a:pPr marL="82296" indent="0" algn="just">
              <a:buNone/>
            </a:pPr>
            <a:r>
              <a:rPr lang="ro-RO" dirty="0" smtClean="0"/>
              <a:t>	 Nu </a:t>
            </a:r>
            <a:r>
              <a:rPr lang="ro-RO" dirty="0" smtClean="0">
                <a:solidFill>
                  <a:srgbClr val="C00000"/>
                </a:solidFill>
              </a:rPr>
              <a:t>se</a:t>
            </a:r>
            <a:r>
              <a:rPr lang="ro-RO" dirty="0" smtClean="0"/>
              <a:t> cunoaște </a:t>
            </a:r>
            <a:r>
              <a:rPr lang="ro-RO" dirty="0" smtClean="0">
                <a:solidFill>
                  <a:srgbClr val="C00000"/>
                </a:solidFill>
              </a:rPr>
              <a:t>pe sine</a:t>
            </a:r>
            <a:r>
              <a:rPr lang="ro-RO" dirty="0" smtClean="0"/>
              <a:t>.</a:t>
            </a:r>
          </a:p>
          <a:p>
            <a:pPr algn="just"/>
            <a:r>
              <a:rPr lang="ro-RO" dirty="0" smtClean="0"/>
              <a:t>2. complement prepozițional: </a:t>
            </a:r>
          </a:p>
          <a:p>
            <a:pPr marL="82296" indent="0" algn="just">
              <a:buNone/>
            </a:pPr>
            <a:r>
              <a:rPr lang="ro-RO" dirty="0" smtClean="0"/>
              <a:t>	Nu are încredere </a:t>
            </a:r>
            <a:r>
              <a:rPr lang="ro-RO" dirty="0" smtClean="0">
                <a:solidFill>
                  <a:srgbClr val="C00000"/>
                </a:solidFill>
              </a:rPr>
              <a:t>în sine</a:t>
            </a:r>
            <a:r>
              <a:rPr lang="ro-RO" dirty="0" smtClean="0"/>
              <a:t>. </a:t>
            </a:r>
          </a:p>
          <a:p>
            <a:pPr algn="just"/>
            <a:r>
              <a:rPr lang="ro-RO" dirty="0" smtClean="0"/>
              <a:t>3. complement indirect: </a:t>
            </a:r>
          </a:p>
          <a:p>
            <a:pPr marL="82296" indent="0" algn="just">
              <a:buNone/>
            </a:pPr>
            <a:r>
              <a:rPr lang="ro-RO" dirty="0" smtClean="0">
                <a:solidFill>
                  <a:srgbClr val="C00000"/>
                </a:solidFill>
              </a:rPr>
              <a:t>	Sieși își </a:t>
            </a:r>
            <a:r>
              <a:rPr lang="ro-RO" dirty="0" smtClean="0"/>
              <a:t>atribuie toate meritele.</a:t>
            </a:r>
          </a:p>
          <a:p>
            <a:pPr algn="just"/>
            <a:r>
              <a:rPr lang="ro-RO" dirty="0" smtClean="0"/>
              <a:t>4. </a:t>
            </a:r>
            <a:r>
              <a:rPr lang="ro-RO" dirty="0" smtClean="0">
                <a:solidFill>
                  <a:srgbClr val="C00000"/>
                </a:solidFill>
              </a:rPr>
              <a:t>complement posesiv</a:t>
            </a:r>
            <a:r>
              <a:rPr lang="ro-RO" dirty="0" smtClean="0"/>
              <a:t>: </a:t>
            </a:r>
          </a:p>
          <a:p>
            <a:pPr marL="82296" indent="0" algn="just">
              <a:buNone/>
            </a:pPr>
            <a:r>
              <a:rPr lang="ro-RO" dirty="0" smtClean="0"/>
              <a:t>	Ea </a:t>
            </a:r>
            <a:r>
              <a:rPr lang="ro-RO" dirty="0" smtClean="0">
                <a:solidFill>
                  <a:srgbClr val="C00000"/>
                </a:solidFill>
              </a:rPr>
              <a:t>își</a:t>
            </a:r>
            <a:r>
              <a:rPr lang="ro-RO" dirty="0" smtClean="0"/>
              <a:t> respectă prietenii.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2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dirty="0" smtClean="0"/>
              <a:t>Pronumele reflexiv. Poziții asintactice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>
                <a:solidFill>
                  <a:srgbClr val="C00000"/>
                </a:solidFill>
              </a:rPr>
              <a:t>S</a:t>
            </a:r>
            <a:r>
              <a:rPr lang="ro-RO" dirty="0" smtClean="0"/>
              <a:t>-a anunțat începerea competiției.</a:t>
            </a:r>
          </a:p>
          <a:p>
            <a:r>
              <a:rPr lang="ro-RO" dirty="0" smtClean="0">
                <a:solidFill>
                  <a:srgbClr val="C00000"/>
                </a:solidFill>
              </a:rPr>
              <a:t>Se</a:t>
            </a:r>
            <a:r>
              <a:rPr lang="ro-RO" dirty="0" smtClean="0"/>
              <a:t> pare că vor câștiga și anul acesta.</a:t>
            </a:r>
          </a:p>
          <a:p>
            <a:r>
              <a:rPr lang="ro-RO" dirty="0" smtClean="0">
                <a:solidFill>
                  <a:srgbClr val="C00000"/>
                </a:solidFill>
              </a:rPr>
              <a:t>Se</a:t>
            </a:r>
            <a:r>
              <a:rPr lang="ro-RO" dirty="0" smtClean="0"/>
              <a:t> luminează cerul spre răsărit.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41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Pronumele semiindependente. CEL	 și AL – ocurențe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o-RO" dirty="0" smtClean="0"/>
              <a:t>Cel + adjectiv: cel nou</a:t>
            </a:r>
          </a:p>
          <a:p>
            <a:pPr algn="just"/>
            <a:r>
              <a:rPr lang="ro-RO" dirty="0" smtClean="0"/>
              <a:t>Cel + adverb / numeral ordinal precedat de prepoziția de: cel de acolo, cel de-al doilea</a:t>
            </a:r>
          </a:p>
          <a:p>
            <a:pPr algn="just"/>
            <a:r>
              <a:rPr lang="ro-RO" dirty="0" smtClean="0"/>
              <a:t>Cel + substantiv / pronume în Genitiv / posesiv: cel al copilului</a:t>
            </a:r>
          </a:p>
          <a:p>
            <a:pPr marL="82296" indent="0" algn="just">
              <a:buNone/>
            </a:pPr>
            <a:r>
              <a:rPr lang="ro-RO" dirty="0"/>
              <a:t> </a:t>
            </a:r>
            <a:r>
              <a:rPr lang="ro-RO" dirty="0" smtClean="0"/>
              <a:t>           cel al lui</a:t>
            </a:r>
          </a:p>
          <a:p>
            <a:pPr marL="82296" indent="0" algn="just">
              <a:buNone/>
            </a:pPr>
            <a:r>
              <a:rPr lang="ro-RO" dirty="0"/>
              <a:t> </a:t>
            </a:r>
            <a:r>
              <a:rPr lang="ro-RO" dirty="0" smtClean="0"/>
              <a:t>           cel al meu</a:t>
            </a:r>
          </a:p>
          <a:p>
            <a:pPr algn="just">
              <a:buFont typeface="Arial" pitchFamily="34" charset="0"/>
              <a:buChar char="•"/>
            </a:pPr>
            <a:r>
              <a:rPr lang="ro-RO" dirty="0" smtClean="0"/>
              <a:t>Cel + substantiv / pronume cu prepoziție: cel de la mama, cel de la tine</a:t>
            </a:r>
          </a:p>
          <a:p>
            <a:pPr algn="just">
              <a:buFont typeface="Arial" pitchFamily="34" charset="0"/>
              <a:buChar char="•"/>
            </a:pPr>
            <a:r>
              <a:rPr lang="ro-RO" dirty="0" smtClean="0"/>
              <a:t>Cel + supin: cel de scris</a:t>
            </a:r>
          </a:p>
          <a:p>
            <a:pPr algn="just">
              <a:buFont typeface="Arial" pitchFamily="34" charset="0"/>
              <a:buChar char="•"/>
            </a:pPr>
            <a:r>
              <a:rPr lang="ro-RO" dirty="0" smtClean="0"/>
              <a:t>Cel + propoziție relativă: cel [care te-a căutat]</a:t>
            </a:r>
          </a:p>
          <a:p>
            <a:pPr marL="82296" indent="0" algn="just">
              <a:buNone/>
            </a:pPr>
            <a:r>
              <a:rPr lang="ro-RO" dirty="0"/>
              <a:t> </a:t>
            </a:r>
            <a:r>
              <a:rPr lang="ro-RO" dirty="0" smtClean="0"/>
              <a:t>                                       cel [ce te așteaptă]</a:t>
            </a:r>
          </a:p>
          <a:p>
            <a:pPr marL="82296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8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dirty="0" smtClean="0"/>
              <a:t>Pronumele și adjectivele pronominale hibride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2000" dirty="0" smtClean="0"/>
              <a:t>1. </a:t>
            </a:r>
            <a:r>
              <a:rPr lang="ro-RO" sz="2000" dirty="0" smtClean="0">
                <a:solidFill>
                  <a:srgbClr val="C00000"/>
                </a:solidFill>
              </a:rPr>
              <a:t>Pronumele și adjectivele pronominale relativ-interogative</a:t>
            </a:r>
          </a:p>
          <a:p>
            <a:pPr marL="82296" indent="0" algn="just">
              <a:buNone/>
            </a:pPr>
            <a:r>
              <a:rPr lang="ro-RO" sz="2000" dirty="0" smtClean="0"/>
              <a:t>Alcătuiesc o clasă distinctă de entități care au particularități comune atât cu relativele, cât și cu interogativele. Se deosebesc de relative și de interogative prin contextul unic în care apar: enunțurile interogative parțiale, redate în vorbire indirectă.</a:t>
            </a:r>
          </a:p>
          <a:p>
            <a:pPr marL="82296" indent="0" algn="just">
              <a:buNone/>
            </a:pPr>
            <a:r>
              <a:rPr lang="ro-RO" sz="2000" dirty="0" smtClean="0"/>
              <a:t>Ex: Nu mi-a spus </a:t>
            </a:r>
            <a:r>
              <a:rPr lang="ro-RO" sz="2000" dirty="0" smtClean="0">
                <a:solidFill>
                  <a:srgbClr val="C00000"/>
                </a:solidFill>
              </a:rPr>
              <a:t>cine</a:t>
            </a:r>
            <a:r>
              <a:rPr lang="ro-RO" sz="2000" dirty="0" smtClean="0"/>
              <a:t> a fost vinovat.</a:t>
            </a:r>
          </a:p>
          <a:p>
            <a:pPr marL="82296" indent="0" algn="just">
              <a:buNone/>
            </a:pPr>
            <a:r>
              <a:rPr lang="ro-RO" sz="2000" dirty="0"/>
              <a:t> </a:t>
            </a:r>
            <a:r>
              <a:rPr lang="ro-RO" sz="2000" dirty="0" smtClean="0"/>
              <a:t>    Nu am aflat </a:t>
            </a:r>
            <a:r>
              <a:rPr lang="ro-RO" sz="2000" dirty="0" smtClean="0">
                <a:solidFill>
                  <a:srgbClr val="C00000"/>
                </a:solidFill>
              </a:rPr>
              <a:t>cine</a:t>
            </a:r>
            <a:r>
              <a:rPr lang="ro-RO" sz="2000" dirty="0" smtClean="0"/>
              <a:t> va veni la serbare.</a:t>
            </a:r>
          </a:p>
          <a:p>
            <a:pPr marL="82296" indent="0" algn="just">
              <a:buNone/>
            </a:pPr>
            <a:r>
              <a:rPr lang="ro-RO" sz="2000" dirty="0" smtClean="0"/>
              <a:t>Au în comun cu relativele rolul de conectori sintactici. Se deosebesc de relative prin faptul că se integrează exclusiv în propoziția interogativă subordonată.</a:t>
            </a:r>
          </a:p>
          <a:p>
            <a:pPr marL="82296" indent="0" algn="just">
              <a:buNone/>
            </a:pPr>
            <a:r>
              <a:rPr lang="ro-RO" sz="2000" dirty="0" smtClean="0"/>
              <a:t>Ex: Am întrebat </a:t>
            </a:r>
            <a:r>
              <a:rPr lang="ro-RO" sz="2000" dirty="0" smtClean="0">
                <a:solidFill>
                  <a:srgbClr val="C00000"/>
                </a:solidFill>
              </a:rPr>
              <a:t>despre cine </a:t>
            </a:r>
            <a:r>
              <a:rPr lang="ro-RO" sz="2000" dirty="0" smtClean="0"/>
              <a:t>vorbeau.</a:t>
            </a:r>
          </a:p>
          <a:p>
            <a:pPr marL="82296" indent="0" algn="just">
              <a:buNone/>
            </a:pPr>
            <a:r>
              <a:rPr lang="ro-RO" sz="2000" dirty="0"/>
              <a:t> </a:t>
            </a:r>
            <a:r>
              <a:rPr lang="ro-RO" sz="2000" dirty="0" smtClean="0"/>
              <a:t>    Nu mi-a spus </a:t>
            </a:r>
            <a:r>
              <a:rPr lang="ro-RO" sz="2000" dirty="0" smtClean="0">
                <a:solidFill>
                  <a:srgbClr val="C00000"/>
                </a:solidFill>
              </a:rPr>
              <a:t>câte</a:t>
            </a:r>
            <a:r>
              <a:rPr lang="ro-RO" sz="2000" dirty="0" smtClean="0"/>
              <a:t> persoane au fost invitate. (adjectiv pronominal)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307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dirty="0"/>
              <a:t>Pronumele și adjectivele pronominale hibride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o-RO" dirty="0" smtClean="0"/>
              <a:t>2. </a:t>
            </a:r>
            <a:r>
              <a:rPr lang="ro-RO" dirty="0" smtClean="0">
                <a:solidFill>
                  <a:srgbClr val="C00000"/>
                </a:solidFill>
              </a:rPr>
              <a:t>Pronumele și adjectivele pronominale relativ-exclamative</a:t>
            </a:r>
          </a:p>
          <a:p>
            <a:pPr marL="82296" indent="0" algn="just">
              <a:buNone/>
            </a:pPr>
            <a:r>
              <a:rPr lang="ro-RO" dirty="0" smtClean="0"/>
              <a:t>Rezultă din trecerea unei propoziții exclamative din vorbirea directă în vorbirea indirectă: </a:t>
            </a:r>
            <a:r>
              <a:rPr lang="ro-RO" dirty="0" smtClean="0">
                <a:solidFill>
                  <a:srgbClr val="C00000"/>
                </a:solidFill>
              </a:rPr>
              <a:t>CÂTE</a:t>
            </a:r>
            <a:r>
              <a:rPr lang="ro-RO" dirty="0"/>
              <a:t> </a:t>
            </a:r>
            <a:r>
              <a:rPr lang="ro-RO" dirty="0" smtClean="0"/>
              <a:t>/ </a:t>
            </a:r>
            <a:r>
              <a:rPr lang="ro-RO" dirty="0" smtClean="0">
                <a:solidFill>
                  <a:srgbClr val="C00000"/>
                </a:solidFill>
              </a:rPr>
              <a:t>CE</a:t>
            </a:r>
          </a:p>
          <a:p>
            <a:pPr marL="82296" indent="0" algn="just">
              <a:buNone/>
            </a:pPr>
            <a:r>
              <a:rPr lang="ro-RO" dirty="0" smtClean="0"/>
              <a:t>Ex: Ce copil cuminte! &gt; Toți se minunau </a:t>
            </a:r>
            <a:r>
              <a:rPr lang="ro-RO" dirty="0" smtClean="0">
                <a:solidFill>
                  <a:srgbClr val="C00000"/>
                </a:solidFill>
              </a:rPr>
              <a:t>ce</a:t>
            </a:r>
            <a:r>
              <a:rPr lang="ro-RO" dirty="0" smtClean="0"/>
              <a:t> copil cuminte este.</a:t>
            </a:r>
          </a:p>
          <a:p>
            <a:pPr marL="82296" indent="0" algn="just">
              <a:buNone/>
            </a:pPr>
            <a:r>
              <a:rPr lang="ro-RO" dirty="0"/>
              <a:t> </a:t>
            </a:r>
            <a:r>
              <a:rPr lang="ro-RO" dirty="0" smtClean="0"/>
              <a:t>    Câte necazuri a avut! &gt; Toți vorbeau </a:t>
            </a:r>
            <a:r>
              <a:rPr lang="ro-RO" dirty="0" smtClean="0">
                <a:solidFill>
                  <a:srgbClr val="C00000"/>
                </a:solidFill>
              </a:rPr>
              <a:t>câte</a:t>
            </a:r>
            <a:r>
              <a:rPr lang="ro-RO" dirty="0" smtClean="0"/>
              <a:t> necazuri a avut. (adjectiv pronominal)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0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NUMERALUL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Clasificare</a:t>
            </a:r>
            <a:r>
              <a:rPr lang="en-US" dirty="0" smtClean="0"/>
              <a:t>: </a:t>
            </a:r>
            <a:endParaRPr lang="ro-RO" dirty="0" smtClean="0"/>
          </a:p>
          <a:p>
            <a:pPr lvl="1">
              <a:buFont typeface="Wingdings" pitchFamily="2" charset="2"/>
              <a:buChar char="Ø"/>
            </a:pPr>
            <a:r>
              <a:rPr lang="ro-RO" dirty="0" smtClean="0"/>
              <a:t>Numeralul cardinal</a:t>
            </a:r>
          </a:p>
          <a:p>
            <a:pPr lvl="1">
              <a:buFont typeface="Wingdings" pitchFamily="2" charset="2"/>
              <a:buChar char="Ø"/>
            </a:pPr>
            <a:r>
              <a:rPr lang="ro-RO" dirty="0" smtClean="0"/>
              <a:t>Numeralul ordinal</a:t>
            </a:r>
          </a:p>
          <a:p>
            <a:pPr lvl="1">
              <a:buFont typeface="Wingdings" pitchFamily="2" charset="2"/>
              <a:buChar char="Ø"/>
            </a:pPr>
            <a:r>
              <a:rPr lang="ro-RO" dirty="0" smtClean="0"/>
              <a:t>Numeralul colectiv</a:t>
            </a:r>
          </a:p>
          <a:p>
            <a:pPr lvl="1">
              <a:buFont typeface="Wingdings" pitchFamily="2" charset="2"/>
              <a:buChar char="Ø"/>
            </a:pPr>
            <a:r>
              <a:rPr lang="ro-RO" dirty="0" smtClean="0"/>
              <a:t>Numeralul multiplicativ</a:t>
            </a:r>
          </a:p>
          <a:p>
            <a:pPr lvl="1">
              <a:buFont typeface="Wingdings" pitchFamily="2" charset="2"/>
              <a:buChar char="Ø"/>
            </a:pPr>
            <a:r>
              <a:rPr lang="ro-RO" dirty="0" smtClean="0"/>
              <a:t>Numeralul fracționar</a:t>
            </a:r>
          </a:p>
          <a:p>
            <a:pPr lvl="1">
              <a:buFont typeface="Wingdings" pitchFamily="2" charset="2"/>
              <a:buChar char="Ø"/>
            </a:pPr>
            <a:r>
              <a:rPr lang="ro-RO" dirty="0" smtClean="0"/>
              <a:t>Numeralul distributiv</a:t>
            </a:r>
          </a:p>
          <a:p>
            <a:pPr lvl="1">
              <a:buFont typeface="Wingdings" pitchFamily="2" charset="2"/>
              <a:buChar char="Ø"/>
            </a:pPr>
            <a:r>
              <a:rPr lang="ro-RO" dirty="0" smtClean="0"/>
              <a:t>Numeralul adverbial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93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Numeralul cardinal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o-RO" dirty="0" smtClean="0"/>
              <a:t>Utilizat ca:</a:t>
            </a:r>
          </a:p>
          <a:p>
            <a:pPr algn="just">
              <a:buFont typeface="Wingdings" pitchFamily="2" charset="2"/>
              <a:buChar char="Ø"/>
            </a:pPr>
            <a:r>
              <a:rPr lang="ro-RO" dirty="0"/>
              <a:t>a</a:t>
            </a:r>
            <a:r>
              <a:rPr lang="ro-RO" dirty="0" smtClean="0"/>
              <a:t>djectiv: </a:t>
            </a:r>
            <a:r>
              <a:rPr lang="ro-RO" b="1" dirty="0" smtClean="0"/>
              <a:t>cinci</a:t>
            </a:r>
            <a:r>
              <a:rPr lang="ro-RO" dirty="0" smtClean="0"/>
              <a:t> elevi</a:t>
            </a:r>
          </a:p>
          <a:p>
            <a:pPr algn="just">
              <a:buFont typeface="Wingdings" pitchFamily="2" charset="2"/>
              <a:buChar char="Ø"/>
            </a:pPr>
            <a:r>
              <a:rPr lang="ro-RO" dirty="0" smtClean="0"/>
              <a:t>substitut: Au venit toți elevii, dar </a:t>
            </a:r>
            <a:r>
              <a:rPr lang="ro-RO" b="1" dirty="0" smtClean="0"/>
              <a:t>trei</a:t>
            </a:r>
            <a:r>
              <a:rPr lang="ro-RO" dirty="0" smtClean="0"/>
              <a:t> au plecat. </a:t>
            </a:r>
          </a:p>
          <a:p>
            <a:pPr algn="just">
              <a:buFont typeface="Wingdings" pitchFamily="2" charset="2"/>
              <a:buChar char="Ø"/>
            </a:pPr>
            <a:r>
              <a:rPr lang="ro-RO" dirty="0"/>
              <a:t>s</a:t>
            </a:r>
            <a:r>
              <a:rPr lang="ro-RO" dirty="0" smtClean="0"/>
              <a:t>ubstantiv: </a:t>
            </a:r>
            <a:r>
              <a:rPr lang="ro-RO" b="1" dirty="0" smtClean="0"/>
              <a:t>Trei</a:t>
            </a:r>
            <a:r>
              <a:rPr lang="ro-RO" dirty="0" smtClean="0"/>
              <a:t> plus </a:t>
            </a:r>
            <a:r>
              <a:rPr lang="ro-RO" b="1" dirty="0" smtClean="0"/>
              <a:t>trei</a:t>
            </a:r>
            <a:r>
              <a:rPr lang="ro-RO" dirty="0" smtClean="0"/>
              <a:t> fac </a:t>
            </a:r>
            <a:r>
              <a:rPr lang="ro-RO" b="1" dirty="0" smtClean="0"/>
              <a:t>șase</a:t>
            </a:r>
            <a:r>
              <a:rPr lang="ro-RO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26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Numeralul ordinal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Are statut:</a:t>
            </a:r>
          </a:p>
          <a:p>
            <a:pPr algn="just">
              <a:buFont typeface="Wingdings" pitchFamily="2" charset="2"/>
              <a:buChar char="Ø"/>
            </a:pPr>
            <a:r>
              <a:rPr lang="ro-RO" dirty="0"/>
              <a:t>a</a:t>
            </a:r>
            <a:r>
              <a:rPr lang="ro-RO" dirty="0" smtClean="0"/>
              <a:t>djectival: </a:t>
            </a:r>
            <a:r>
              <a:rPr lang="ro-RO" b="1" dirty="0" smtClean="0"/>
              <a:t>Al doilea </a:t>
            </a:r>
            <a:r>
              <a:rPr lang="ro-RO" dirty="0" smtClean="0"/>
              <a:t>elev a plecat.</a:t>
            </a:r>
          </a:p>
          <a:p>
            <a:pPr algn="just">
              <a:buFont typeface="Wingdings" pitchFamily="2" charset="2"/>
              <a:buChar char="Ø"/>
            </a:pPr>
            <a:r>
              <a:rPr lang="ro-RO" dirty="0" smtClean="0"/>
              <a:t>de substitut: S-au înscris zece concurenți, dar </a:t>
            </a:r>
            <a:r>
              <a:rPr lang="ro-RO" b="1" dirty="0" smtClean="0"/>
              <a:t>al zecelea </a:t>
            </a:r>
            <a:r>
              <a:rPr lang="ro-RO" dirty="0" smtClean="0"/>
              <a:t>nu s-a mai prezentat.</a:t>
            </a:r>
          </a:p>
          <a:p>
            <a:pPr algn="just">
              <a:buFont typeface="Wingdings" pitchFamily="2" charset="2"/>
              <a:buChar char="Ø"/>
            </a:pPr>
            <a:r>
              <a:rPr lang="ro-RO" dirty="0"/>
              <a:t>a</a:t>
            </a:r>
            <a:r>
              <a:rPr lang="ro-RO" dirty="0" smtClean="0"/>
              <a:t>dverbial: Am venit </a:t>
            </a:r>
            <a:r>
              <a:rPr lang="ro-RO" b="1" dirty="0" smtClean="0"/>
              <a:t>întâi</a:t>
            </a:r>
            <a:r>
              <a:rPr lang="ro-RO" dirty="0" smtClean="0"/>
              <a:t> aici.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8326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Numeralul colectiv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Utilizat ca: </a:t>
            </a:r>
          </a:p>
          <a:p>
            <a:pPr>
              <a:buFont typeface="Wingdings" pitchFamily="2" charset="2"/>
              <a:buChar char="Ø"/>
            </a:pPr>
            <a:r>
              <a:rPr lang="ro-RO" dirty="0"/>
              <a:t>a</a:t>
            </a:r>
            <a:r>
              <a:rPr lang="ro-RO" dirty="0" smtClean="0"/>
              <a:t>djectiv: Au venit </a:t>
            </a:r>
            <a:r>
              <a:rPr lang="ro-RO" b="1" dirty="0" smtClean="0"/>
              <a:t>amândoi</a:t>
            </a:r>
            <a:r>
              <a:rPr lang="ro-RO" dirty="0" smtClean="0"/>
              <a:t> copiii.</a:t>
            </a:r>
          </a:p>
          <a:p>
            <a:pPr>
              <a:buFont typeface="Wingdings" pitchFamily="2" charset="2"/>
              <a:buChar char="Ø"/>
            </a:pPr>
            <a:r>
              <a:rPr lang="ro-RO" dirty="0"/>
              <a:t>s</a:t>
            </a:r>
            <a:r>
              <a:rPr lang="ro-RO" dirty="0" smtClean="0"/>
              <a:t>ubstitut: Au venit </a:t>
            </a:r>
            <a:r>
              <a:rPr lang="ro-RO" b="1" dirty="0" smtClean="0"/>
              <a:t>amândoi</a:t>
            </a:r>
            <a:r>
              <a:rPr lang="ro-RO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536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Numeralul multiplicativ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o-RO" dirty="0"/>
              <a:t>v</a:t>
            </a:r>
            <a:r>
              <a:rPr lang="ro-RO" dirty="0" smtClean="0"/>
              <a:t>aloare adjectivală: putere </a:t>
            </a:r>
            <a:r>
              <a:rPr lang="ro-RO" b="1" dirty="0" smtClean="0"/>
              <a:t>înzecită</a:t>
            </a:r>
          </a:p>
          <a:p>
            <a:pPr>
              <a:buFont typeface="Wingdings" pitchFamily="2" charset="2"/>
              <a:buChar char="Ø"/>
            </a:pPr>
            <a:r>
              <a:rPr lang="ro-RO" dirty="0"/>
              <a:t>v</a:t>
            </a:r>
            <a:r>
              <a:rPr lang="ro-RO" dirty="0" smtClean="0"/>
              <a:t>aloare adverbială: Câștigă </a:t>
            </a:r>
            <a:r>
              <a:rPr lang="ro-RO" b="1" dirty="0" smtClean="0"/>
              <a:t>înzecit</a:t>
            </a:r>
            <a:r>
              <a:rPr lang="ro-RO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3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>
            <a:normAutofit lnSpcReduction="10000"/>
          </a:bodyPr>
          <a:lstStyle/>
          <a:p>
            <a:r>
              <a:rPr lang="ro-RO" sz="2400" dirty="0" smtClean="0"/>
              <a:t>1. Părți de vorbire flexibile: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Substantiv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Adjectiv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Pronume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Verb</a:t>
            </a:r>
          </a:p>
          <a:p>
            <a:pPr marL="82296" indent="0">
              <a:buNone/>
            </a:pPr>
            <a:endParaRPr lang="ro-RO" sz="2400" dirty="0" smtClean="0"/>
          </a:p>
          <a:p>
            <a:r>
              <a:rPr lang="ro-RO" sz="2400" dirty="0" smtClean="0"/>
              <a:t>2. Părți de vorbire neflexibile: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Adverb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Prepoziție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Conjuncție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 smtClean="0"/>
              <a:t>Interjecție</a:t>
            </a:r>
          </a:p>
          <a:p>
            <a:pPr marL="82296" indent="0">
              <a:buNone/>
            </a:pPr>
            <a:endParaRPr lang="ro-RO" sz="2400" dirty="0" smtClean="0"/>
          </a:p>
          <a:p>
            <a:pPr>
              <a:buFont typeface="Arial" pitchFamily="34" charset="0"/>
              <a:buChar char="•"/>
            </a:pPr>
            <a:r>
              <a:rPr lang="ro-RO" sz="2400" dirty="0" smtClean="0"/>
              <a:t>3. Alte clase de cuvinte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9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VERBUL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 smtClean="0"/>
              <a:t>Clasificare</a:t>
            </a:r>
            <a:r>
              <a:rPr lang="ro-RO" sz="2400" dirty="0" smtClean="0"/>
              <a:t> </a:t>
            </a:r>
          </a:p>
          <a:p>
            <a:pPr algn="just"/>
            <a:r>
              <a:rPr lang="ro-RO" sz="2400" dirty="0" smtClean="0"/>
              <a:t>1. Criteriu semantic:</a:t>
            </a:r>
            <a:endParaRPr lang="en-US" sz="2400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dirty="0" err="1" smtClean="0"/>
              <a:t>Verbe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ergative </a:t>
            </a:r>
            <a:r>
              <a:rPr lang="en-US" sz="2400" dirty="0" smtClean="0"/>
              <a:t>(</a:t>
            </a:r>
            <a:r>
              <a:rPr lang="en-US" sz="2400" dirty="0" err="1" smtClean="0"/>
              <a:t>inacuzative</a:t>
            </a:r>
            <a:r>
              <a:rPr lang="en-US" sz="2400" dirty="0" smtClean="0"/>
              <a:t>): </a:t>
            </a:r>
            <a:r>
              <a:rPr lang="en-US" sz="2400" dirty="0" err="1" smtClean="0"/>
              <a:t>copilul</a:t>
            </a:r>
            <a:r>
              <a:rPr lang="en-US" sz="2400" dirty="0" smtClean="0"/>
              <a:t> </a:t>
            </a:r>
            <a:r>
              <a:rPr lang="en-US" sz="2400" i="1" dirty="0" err="1" smtClean="0"/>
              <a:t>cre</a:t>
            </a:r>
            <a:r>
              <a:rPr lang="ro-RO" sz="2400" i="1" dirty="0" smtClean="0"/>
              <a:t>ș</a:t>
            </a:r>
            <a:r>
              <a:rPr lang="en-US" sz="2400" i="1" dirty="0" err="1" smtClean="0"/>
              <a:t>te</a:t>
            </a:r>
            <a:r>
              <a:rPr lang="ro-RO" sz="2400" dirty="0" smtClean="0"/>
              <a:t>, câștigul </a:t>
            </a:r>
            <a:r>
              <a:rPr lang="ro-RO" sz="2400" i="1" dirty="0" smtClean="0"/>
              <a:t>se dublează.</a:t>
            </a:r>
            <a:endParaRPr lang="ro-RO" sz="2400" dirty="0" smtClean="0"/>
          </a:p>
          <a:p>
            <a:pPr algn="just">
              <a:buFont typeface="Wingdings" pitchFamily="2" charset="2"/>
              <a:buChar char="v"/>
            </a:pPr>
            <a:r>
              <a:rPr lang="ro-RO" sz="2400" dirty="0" smtClean="0"/>
              <a:t>Verbe </a:t>
            </a:r>
            <a:r>
              <a:rPr lang="ro-RO" sz="2400" dirty="0" smtClean="0">
                <a:solidFill>
                  <a:srgbClr val="C00000"/>
                </a:solidFill>
              </a:rPr>
              <a:t>cauzativ-factitive </a:t>
            </a:r>
            <a:r>
              <a:rPr lang="ro-RO" sz="2400" dirty="0" smtClean="0"/>
              <a:t>(cele mai multe)</a:t>
            </a:r>
          </a:p>
          <a:p>
            <a:pPr algn="just">
              <a:buFont typeface="Wingdings" pitchFamily="2" charset="2"/>
              <a:buChar char="v"/>
            </a:pPr>
            <a:r>
              <a:rPr lang="ro-RO" sz="2400" dirty="0" smtClean="0"/>
              <a:t>Verbe </a:t>
            </a:r>
            <a:r>
              <a:rPr lang="ro-RO" sz="2400" dirty="0" smtClean="0">
                <a:solidFill>
                  <a:srgbClr val="C00000"/>
                </a:solidFill>
              </a:rPr>
              <a:t>performative</a:t>
            </a:r>
            <a:r>
              <a:rPr lang="ro-RO" sz="2400" dirty="0" smtClean="0"/>
              <a:t>: te </a:t>
            </a:r>
            <a:r>
              <a:rPr lang="ro-RO" sz="2400" i="1" dirty="0" smtClean="0"/>
              <a:t>acuz</a:t>
            </a:r>
            <a:r>
              <a:rPr lang="ro-RO" sz="2400" dirty="0" smtClean="0"/>
              <a:t>, îți </a:t>
            </a:r>
            <a:r>
              <a:rPr lang="ro-RO" sz="2400" i="1" dirty="0" smtClean="0"/>
              <a:t>mulțumesc</a:t>
            </a:r>
          </a:p>
          <a:p>
            <a:pPr algn="just"/>
            <a:r>
              <a:rPr lang="ro-RO" sz="2400" dirty="0" smtClean="0"/>
              <a:t>2. Criteriu sintactico-semantic (relații impuse de verb):</a:t>
            </a:r>
          </a:p>
          <a:p>
            <a:pPr algn="just">
              <a:buFont typeface="Wingdings" pitchFamily="2" charset="2"/>
              <a:buChar char="v"/>
            </a:pPr>
            <a:r>
              <a:rPr lang="ro-RO" sz="2400" dirty="0" smtClean="0"/>
              <a:t>Relații actanțiale: + complemente și subiect</a:t>
            </a:r>
          </a:p>
          <a:p>
            <a:pPr algn="just">
              <a:buFont typeface="Wingdings" pitchFamily="2" charset="2"/>
              <a:buChar char="v"/>
            </a:pPr>
            <a:r>
              <a:rPr lang="ro-RO" sz="2400" dirty="0" smtClean="0"/>
              <a:t>Relații predicative: + nume predicativ și complement predicativ al obiectului</a:t>
            </a:r>
          </a:p>
          <a:p>
            <a:pPr algn="just">
              <a:buFont typeface="Wingdings" pitchFamily="2" charset="2"/>
              <a:buChar char="v"/>
            </a:pPr>
            <a:r>
              <a:rPr lang="ro-RO" sz="2400" dirty="0" smtClean="0"/>
              <a:t>Relații circumstanțiale: + circumstanțiale</a:t>
            </a:r>
          </a:p>
          <a:p>
            <a:pPr algn="just">
              <a:buFont typeface="Wingdings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9621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2000" dirty="0" smtClean="0"/>
              <a:t>3. După numărul de actanți: </a:t>
            </a:r>
          </a:p>
          <a:p>
            <a:pPr algn="just">
              <a:buFont typeface="Wingdings" pitchFamily="2" charset="2"/>
              <a:buChar char="v"/>
            </a:pPr>
            <a:r>
              <a:rPr lang="ro-RO" sz="2000" dirty="0"/>
              <a:t>v</a:t>
            </a:r>
            <a:r>
              <a:rPr lang="ro-RO" sz="2000" dirty="0" smtClean="0"/>
              <a:t>erbe zerovalente: Fulgeră.</a:t>
            </a:r>
          </a:p>
          <a:p>
            <a:pPr algn="just">
              <a:buFont typeface="Wingdings" pitchFamily="2" charset="2"/>
              <a:buChar char="v"/>
            </a:pPr>
            <a:r>
              <a:rPr lang="ro-RO" sz="2000" dirty="0"/>
              <a:t>v</a:t>
            </a:r>
            <a:r>
              <a:rPr lang="ro-RO" sz="2000" dirty="0" smtClean="0"/>
              <a:t>erbe monovalente: Copilul aleargă.</a:t>
            </a:r>
          </a:p>
          <a:p>
            <a:pPr marL="82296" indent="0" algn="just">
              <a:buNone/>
            </a:pPr>
            <a:r>
              <a:rPr lang="ro-RO" sz="2000" dirty="0"/>
              <a:t> </a:t>
            </a:r>
            <a:r>
              <a:rPr lang="ro-RO" sz="2000" dirty="0" smtClean="0"/>
              <a:t>                                  Se apropie iarna.</a:t>
            </a:r>
          </a:p>
          <a:p>
            <a:pPr algn="just">
              <a:buFont typeface="Wingdings" pitchFamily="2" charset="2"/>
              <a:buChar char="v"/>
            </a:pPr>
            <a:r>
              <a:rPr lang="ro-RO" sz="2000" dirty="0"/>
              <a:t>v</a:t>
            </a:r>
            <a:r>
              <a:rPr lang="ro-RO" sz="2000" dirty="0" smtClean="0"/>
              <a:t>erbe bivalente: Ion cumpără cărți.</a:t>
            </a:r>
          </a:p>
          <a:p>
            <a:pPr algn="just">
              <a:buFont typeface="Wingdings" pitchFamily="2" charset="2"/>
              <a:buChar char="v"/>
            </a:pPr>
            <a:r>
              <a:rPr lang="ro-RO" sz="2000" dirty="0"/>
              <a:t>v</a:t>
            </a:r>
            <a:r>
              <a:rPr lang="ro-RO" sz="2000" dirty="0" smtClean="0"/>
              <a:t>erbe trivalente: Profesorul mă întreabă ceva.</a:t>
            </a:r>
          </a:p>
          <a:p>
            <a:pPr algn="just">
              <a:buFont typeface="Wingdings" pitchFamily="2" charset="2"/>
              <a:buChar char="v"/>
            </a:pPr>
            <a:r>
              <a:rPr lang="ro-RO" sz="2000" dirty="0"/>
              <a:t>t</a:t>
            </a:r>
            <a:r>
              <a:rPr lang="ro-RO" sz="2000" dirty="0" smtClean="0"/>
              <a:t>ipar tetravalent: Guvernul ni l-a trimis director.</a:t>
            </a:r>
          </a:p>
          <a:p>
            <a:pPr marL="82296" indent="-457200" algn="just">
              <a:buFont typeface="Arial" pitchFamily="34" charset="0"/>
              <a:buChar char="•"/>
            </a:pPr>
            <a:r>
              <a:rPr lang="ro-RO" sz="2000" dirty="0" smtClean="0"/>
              <a:t>4. După gradele de tranzitivitate:</a:t>
            </a:r>
          </a:p>
          <a:p>
            <a:pPr marL="82296" indent="-457200" algn="just">
              <a:buFont typeface="Wingdings" pitchFamily="2" charset="2"/>
              <a:buChar char="v"/>
            </a:pPr>
            <a:r>
              <a:rPr lang="ro-RO" sz="2000" dirty="0"/>
              <a:t>v</a:t>
            </a:r>
            <a:r>
              <a:rPr lang="ro-RO" sz="2000" dirty="0" smtClean="0"/>
              <a:t>erbe tranzitive</a:t>
            </a:r>
          </a:p>
          <a:p>
            <a:pPr marL="82296" indent="-457200" algn="just">
              <a:buFont typeface="Wingdings" pitchFamily="2" charset="2"/>
              <a:buChar char="v"/>
            </a:pPr>
            <a:r>
              <a:rPr lang="ro-RO" sz="2000" dirty="0"/>
              <a:t>v</a:t>
            </a:r>
            <a:r>
              <a:rPr lang="ro-RO" sz="2000" dirty="0" smtClean="0"/>
              <a:t>erbe intranzitive</a:t>
            </a:r>
          </a:p>
          <a:p>
            <a:pPr marL="82296" indent="-457200" algn="just">
              <a:buFont typeface="Wingdings" pitchFamily="2" charset="2"/>
              <a:buChar char="v"/>
            </a:pPr>
            <a:r>
              <a:rPr lang="ro-RO" sz="2000" dirty="0"/>
              <a:t>v</a:t>
            </a:r>
            <a:r>
              <a:rPr lang="ro-RO" sz="2000" dirty="0" smtClean="0"/>
              <a:t>erbe ergative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71991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ro-RO" dirty="0"/>
              <a:t>v</a:t>
            </a:r>
            <a:r>
              <a:rPr lang="ro-RO" dirty="0" smtClean="0"/>
              <a:t>erbe personale</a:t>
            </a:r>
          </a:p>
          <a:p>
            <a:pPr algn="just">
              <a:buFont typeface="Wingdings" pitchFamily="2" charset="2"/>
              <a:buChar char="§"/>
            </a:pPr>
            <a:r>
              <a:rPr lang="ro-RO" dirty="0"/>
              <a:t>v</a:t>
            </a:r>
            <a:r>
              <a:rPr lang="ro-RO" dirty="0" smtClean="0"/>
              <a:t>erbe impersonale: nu primesc poziția de subiect sau îl realizează ca propoziție conjuncțională sau ca echivalent sintactic al acesteia (infinitiv, supin, gerunziu)</a:t>
            </a:r>
          </a:p>
          <a:p>
            <a:pPr algn="just">
              <a:buFont typeface="Courier New" pitchFamily="49" charset="0"/>
              <a:buChar char="o"/>
            </a:pPr>
            <a:r>
              <a:rPr lang="ro-RO" dirty="0"/>
              <a:t>v</a:t>
            </a:r>
            <a:r>
              <a:rPr lang="ro-RO" dirty="0" smtClean="0"/>
              <a:t>erbe copulative</a:t>
            </a:r>
          </a:p>
          <a:p>
            <a:pPr algn="just">
              <a:buFont typeface="Courier New" pitchFamily="49" charset="0"/>
              <a:buChar char="o"/>
            </a:pPr>
            <a:r>
              <a:rPr lang="ro-RO" dirty="0"/>
              <a:t>v</a:t>
            </a:r>
            <a:r>
              <a:rPr lang="ro-RO" dirty="0" smtClean="0"/>
              <a:t>erbe noncopulative</a:t>
            </a:r>
          </a:p>
          <a:p>
            <a:pPr algn="just">
              <a:buFont typeface="Courier New" pitchFamily="49" charset="0"/>
              <a:buChar char="o"/>
            </a:pPr>
            <a:r>
              <a:rPr lang="ro-RO" dirty="0"/>
              <a:t>v</a:t>
            </a:r>
            <a:r>
              <a:rPr lang="ro-RO" dirty="0" smtClean="0"/>
              <a:t>erbe atributive: Guvernul l-</a:t>
            </a:r>
            <a:r>
              <a:rPr lang="ro-RO" b="1" dirty="0" smtClean="0"/>
              <a:t>a</a:t>
            </a:r>
            <a:r>
              <a:rPr lang="ro-RO" dirty="0" smtClean="0"/>
              <a:t> </a:t>
            </a:r>
            <a:r>
              <a:rPr lang="ro-RO" b="1" dirty="0" smtClean="0"/>
              <a:t>numit</a:t>
            </a:r>
            <a:r>
              <a:rPr lang="ro-RO" dirty="0" smtClean="0"/>
              <a:t> ambasador.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7575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Modurile verbului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o-RO" dirty="0" smtClean="0"/>
              <a:t>1. </a:t>
            </a:r>
            <a:r>
              <a:rPr lang="ro-RO" dirty="0" smtClean="0">
                <a:solidFill>
                  <a:srgbClr val="00B050"/>
                </a:solidFill>
              </a:rPr>
              <a:t>Moduri</a:t>
            </a:r>
            <a:r>
              <a:rPr lang="ro-RO" dirty="0" smtClean="0"/>
              <a:t> personale (predicative, </a:t>
            </a:r>
            <a:r>
              <a:rPr lang="ro-RO" dirty="0" smtClean="0">
                <a:solidFill>
                  <a:srgbClr val="C00000"/>
                </a:solidFill>
              </a:rPr>
              <a:t>finite</a:t>
            </a:r>
            <a:r>
              <a:rPr lang="ro-RO" dirty="0" smtClean="0"/>
              <a:t>):</a:t>
            </a:r>
          </a:p>
          <a:p>
            <a:pPr marL="82296" indent="0">
              <a:buNone/>
            </a:pPr>
            <a:r>
              <a:rPr lang="ro-RO" dirty="0" smtClean="0"/>
              <a:t>Indicativ</a:t>
            </a:r>
          </a:p>
          <a:p>
            <a:pPr marL="82296" indent="0">
              <a:buNone/>
            </a:pPr>
            <a:r>
              <a:rPr lang="ro-RO" dirty="0" smtClean="0"/>
              <a:t>Condițional</a:t>
            </a:r>
          </a:p>
          <a:p>
            <a:pPr marL="82296" indent="0">
              <a:buNone/>
            </a:pPr>
            <a:r>
              <a:rPr lang="ro-RO" dirty="0" smtClean="0"/>
              <a:t>Prezumtiv</a:t>
            </a:r>
          </a:p>
          <a:p>
            <a:pPr marL="82296" indent="0">
              <a:buNone/>
            </a:pPr>
            <a:r>
              <a:rPr lang="ro-RO" dirty="0" smtClean="0"/>
              <a:t>Imperativ</a:t>
            </a:r>
          </a:p>
          <a:p>
            <a:pPr marL="82296" indent="0">
              <a:buNone/>
            </a:pPr>
            <a:r>
              <a:rPr lang="ro-RO" dirty="0" smtClean="0"/>
              <a:t>Conjunctiv (Subjonctiv)</a:t>
            </a:r>
          </a:p>
          <a:p>
            <a:pPr marL="82296" indent="0">
              <a:buNone/>
            </a:pPr>
            <a:r>
              <a:rPr lang="ro-RO" dirty="0" smtClean="0"/>
              <a:t>2. </a:t>
            </a:r>
            <a:r>
              <a:rPr lang="ro-RO" dirty="0" smtClean="0">
                <a:solidFill>
                  <a:srgbClr val="00B050"/>
                </a:solidFill>
              </a:rPr>
              <a:t>Forme verbale </a:t>
            </a:r>
            <a:r>
              <a:rPr lang="ro-RO" dirty="0" smtClean="0"/>
              <a:t>nepersonale:</a:t>
            </a:r>
          </a:p>
          <a:p>
            <a:pPr marL="82296" indent="0">
              <a:buNone/>
            </a:pPr>
            <a:r>
              <a:rPr lang="ro-RO" dirty="0" smtClean="0"/>
              <a:t>Infinitiv – </a:t>
            </a:r>
            <a:r>
              <a:rPr lang="ro-RO" dirty="0" smtClean="0">
                <a:solidFill>
                  <a:srgbClr val="C00000"/>
                </a:solidFill>
              </a:rPr>
              <a:t>nontemporal</a:t>
            </a:r>
            <a:r>
              <a:rPr lang="ro-RO" dirty="0" smtClean="0"/>
              <a:t> (fostul prezent)</a:t>
            </a:r>
          </a:p>
          <a:p>
            <a:pPr marL="82296" indent="0">
              <a:buNone/>
            </a:pPr>
            <a:r>
              <a:rPr lang="ro-RO" dirty="0"/>
              <a:t> </a:t>
            </a:r>
            <a:r>
              <a:rPr lang="ro-RO" dirty="0" smtClean="0"/>
              <a:t>             </a:t>
            </a:r>
            <a:r>
              <a:rPr lang="ro-RO" dirty="0" smtClean="0">
                <a:solidFill>
                  <a:srgbClr val="C00000"/>
                </a:solidFill>
              </a:rPr>
              <a:t>perfect</a:t>
            </a:r>
          </a:p>
          <a:p>
            <a:pPr marL="82296" indent="0">
              <a:buNone/>
            </a:pPr>
            <a:r>
              <a:rPr lang="ro-RO" dirty="0" smtClean="0"/>
              <a:t>Participiu</a:t>
            </a:r>
          </a:p>
          <a:p>
            <a:pPr marL="82296" indent="0">
              <a:buNone/>
            </a:pPr>
            <a:r>
              <a:rPr lang="ro-RO" dirty="0" smtClean="0"/>
              <a:t>Supin</a:t>
            </a:r>
          </a:p>
          <a:p>
            <a:pPr marL="82296" indent="0">
              <a:buNone/>
            </a:pPr>
            <a:r>
              <a:rPr lang="ro-RO" dirty="0" smtClean="0"/>
              <a:t>Gerunziu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6599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dirty="0" smtClean="0"/>
              <a:t>Infinitivul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2000" dirty="0">
                <a:solidFill>
                  <a:srgbClr val="00B050"/>
                </a:solidFill>
              </a:rPr>
              <a:t>a</a:t>
            </a:r>
            <a:r>
              <a:rPr lang="ro-RO" sz="2000" dirty="0" smtClean="0">
                <a:solidFill>
                  <a:srgbClr val="00B050"/>
                </a:solidFill>
              </a:rPr>
              <a:t> </a:t>
            </a:r>
            <a:r>
              <a:rPr lang="ro-RO" sz="2000" dirty="0" smtClean="0"/>
              <a:t>este marcă morfologică a infinitivului (morfem mobil / liber al acestuia)</a:t>
            </a:r>
          </a:p>
          <a:p>
            <a:pPr algn="just"/>
            <a:r>
              <a:rPr lang="ro-RO" sz="2000" dirty="0">
                <a:solidFill>
                  <a:srgbClr val="00B050"/>
                </a:solidFill>
              </a:rPr>
              <a:t>a</a:t>
            </a:r>
            <a:r>
              <a:rPr lang="ro-RO" sz="2000" dirty="0" smtClean="0">
                <a:solidFill>
                  <a:srgbClr val="00B050"/>
                </a:solidFill>
              </a:rPr>
              <a:t> putea + infinitiv </a:t>
            </a:r>
            <a:r>
              <a:rPr lang="ro-RO" sz="2000" dirty="0" smtClean="0"/>
              <a:t>= </a:t>
            </a:r>
            <a:r>
              <a:rPr lang="ro-RO" sz="2000" dirty="0" smtClean="0">
                <a:solidFill>
                  <a:srgbClr val="C00000"/>
                </a:solidFill>
              </a:rPr>
              <a:t>grup sintactic amalgamat </a:t>
            </a:r>
            <a:r>
              <a:rPr lang="ro-RO" sz="2000" dirty="0" smtClean="0"/>
              <a:t>cu un înalt grad de coeziune a componentelor</a:t>
            </a:r>
          </a:p>
          <a:p>
            <a:pPr algn="just"/>
            <a:r>
              <a:rPr lang="ro-RO" sz="2000" dirty="0">
                <a:solidFill>
                  <a:srgbClr val="00B050"/>
                </a:solidFill>
              </a:rPr>
              <a:t>c</a:t>
            </a:r>
            <a:r>
              <a:rPr lang="ro-RO" sz="2000" dirty="0" smtClean="0">
                <a:solidFill>
                  <a:srgbClr val="00B050"/>
                </a:solidFill>
              </a:rPr>
              <a:t>onstrucții relative infinitivale </a:t>
            </a:r>
            <a:endParaRPr lang="ro-RO" sz="2000" dirty="0" smtClean="0"/>
          </a:p>
          <a:p>
            <a:pPr marL="82296" indent="0" algn="just">
              <a:buNone/>
            </a:pPr>
            <a:r>
              <a:rPr lang="ro-RO" sz="2000" dirty="0" smtClean="0">
                <a:solidFill>
                  <a:srgbClr val="C00000"/>
                </a:solidFill>
              </a:rPr>
              <a:t>N-am ce face.</a:t>
            </a:r>
          </a:p>
          <a:p>
            <a:pPr marL="82296" indent="0" algn="just">
              <a:buNone/>
            </a:pPr>
            <a:r>
              <a:rPr lang="ro-RO" sz="2000" dirty="0" smtClean="0">
                <a:solidFill>
                  <a:srgbClr val="C00000"/>
                </a:solidFill>
              </a:rPr>
              <a:t>Am de ce mă plânge. </a:t>
            </a:r>
            <a:r>
              <a:rPr lang="ro-RO" sz="2000" dirty="0" smtClean="0"/>
              <a:t>(folosire personală)</a:t>
            </a:r>
            <a:endParaRPr lang="ro-RO" sz="2000" dirty="0" smtClean="0">
              <a:solidFill>
                <a:srgbClr val="C00000"/>
              </a:solidFill>
            </a:endParaRPr>
          </a:p>
          <a:p>
            <a:pPr marL="82296" indent="0" algn="just">
              <a:buNone/>
            </a:pPr>
            <a:r>
              <a:rPr lang="ro-RO" sz="2000" dirty="0" smtClean="0">
                <a:solidFill>
                  <a:srgbClr val="C00000"/>
                </a:solidFill>
              </a:rPr>
              <a:t>N-are ce se întâmpla. </a:t>
            </a:r>
            <a:r>
              <a:rPr lang="ro-RO" sz="2000" dirty="0" smtClean="0"/>
              <a:t>(folosire impersonală)</a:t>
            </a:r>
          </a:p>
          <a:p>
            <a:pPr marL="82296" indent="0" algn="just">
              <a:buNone/>
            </a:pPr>
            <a:r>
              <a:rPr lang="ro-RO" sz="2000" dirty="0" smtClean="0">
                <a:solidFill>
                  <a:srgbClr val="C00000"/>
                </a:solidFill>
              </a:rPr>
              <a:t>Nu-i ce mânca.</a:t>
            </a:r>
          </a:p>
          <a:p>
            <a:pPr marL="82296" indent="0" algn="just">
              <a:buNone/>
            </a:pPr>
            <a:r>
              <a:rPr lang="ro-RO" sz="2000" dirty="0" smtClean="0"/>
              <a:t>Interpretarea grupului relativ-infinitival este de tip propozițional, constituind un tip special de propoziție relativă fără antecedent.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4084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2000" dirty="0">
                <a:solidFill>
                  <a:srgbClr val="00B050"/>
                </a:solidFill>
              </a:rPr>
              <a:t>c</a:t>
            </a:r>
            <a:r>
              <a:rPr lang="ro-RO" sz="2000" dirty="0" smtClean="0">
                <a:solidFill>
                  <a:srgbClr val="00B050"/>
                </a:solidFill>
              </a:rPr>
              <a:t>onstrucții infinitivale absolute</a:t>
            </a:r>
          </a:p>
          <a:p>
            <a:pPr marL="82296" indent="0" algn="just">
              <a:buNone/>
            </a:pPr>
            <a:r>
              <a:rPr lang="ro-RO" sz="2000" dirty="0" smtClean="0"/>
              <a:t>Pentru </a:t>
            </a:r>
            <a:r>
              <a:rPr lang="ro-RO" sz="2000" dirty="0" smtClean="0">
                <a:solidFill>
                  <a:srgbClr val="C00000"/>
                </a:solidFill>
              </a:rPr>
              <a:t>a nu se </a:t>
            </a:r>
            <a:r>
              <a:rPr lang="ro-RO" sz="2000" dirty="0" smtClean="0"/>
              <a:t>mai </a:t>
            </a:r>
            <a:r>
              <a:rPr lang="ro-RO" sz="2000" dirty="0" smtClean="0">
                <a:solidFill>
                  <a:srgbClr val="C00000"/>
                </a:solidFill>
              </a:rPr>
              <a:t>repeta</a:t>
            </a:r>
            <a:r>
              <a:rPr lang="ro-RO" sz="2000" dirty="0" smtClean="0"/>
              <a:t> asemenea nenorociri, anual se rememorează victimele holocaustului. (sintactico-semantic are valoare circumstanțială)</a:t>
            </a:r>
          </a:p>
          <a:p>
            <a:pPr algn="just"/>
            <a:r>
              <a:rPr lang="ro-RO" sz="2000" dirty="0">
                <a:solidFill>
                  <a:srgbClr val="00B050"/>
                </a:solidFill>
              </a:rPr>
              <a:t>i</a:t>
            </a:r>
            <a:r>
              <a:rPr lang="ro-RO" sz="2000" dirty="0" smtClean="0">
                <a:solidFill>
                  <a:srgbClr val="00B050"/>
                </a:solidFill>
              </a:rPr>
              <a:t>nfinitivul ,,predicativ”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82296" indent="0" algn="just">
              <a:buNone/>
            </a:pPr>
            <a:r>
              <a:rPr lang="ro-RO" sz="2000" dirty="0" smtClean="0"/>
              <a:t>Apare numai în propoziții principale imperative, de preferință negative (nu obligatoriu).</a:t>
            </a:r>
          </a:p>
          <a:p>
            <a:pPr marL="82296" indent="0" algn="just">
              <a:buNone/>
            </a:pPr>
            <a:r>
              <a:rPr lang="ro-RO" sz="2000" dirty="0" smtClean="0">
                <a:solidFill>
                  <a:srgbClr val="C00000"/>
                </a:solidFill>
              </a:rPr>
              <a:t>A nu se rupe </a:t>
            </a:r>
            <a:r>
              <a:rPr lang="ro-RO" sz="2000" dirty="0" smtClean="0"/>
              <a:t>florile!</a:t>
            </a:r>
          </a:p>
          <a:p>
            <a:pPr marL="82296" indent="0" algn="just">
              <a:buNone/>
            </a:pPr>
            <a:r>
              <a:rPr lang="ro-RO" sz="2000" dirty="0" smtClean="0">
                <a:solidFill>
                  <a:srgbClr val="C00000"/>
                </a:solidFill>
              </a:rPr>
              <a:t>A se păstra </a:t>
            </a:r>
            <a:r>
              <a:rPr lang="ro-RO" sz="2000" dirty="0" smtClean="0"/>
              <a:t>liniștea!</a:t>
            </a:r>
          </a:p>
          <a:p>
            <a:pPr algn="just"/>
            <a:r>
              <a:rPr lang="ro-RO" sz="2000" dirty="0">
                <a:solidFill>
                  <a:srgbClr val="00B050"/>
                </a:solidFill>
              </a:rPr>
              <a:t>i</a:t>
            </a:r>
            <a:r>
              <a:rPr lang="ro-RO" sz="2000" dirty="0" smtClean="0">
                <a:solidFill>
                  <a:srgbClr val="00B050"/>
                </a:solidFill>
              </a:rPr>
              <a:t>nfinitivul lung </a:t>
            </a:r>
          </a:p>
          <a:p>
            <a:pPr marL="82296" indent="0" algn="just">
              <a:buNone/>
            </a:pPr>
            <a:r>
              <a:rPr lang="ro-RO" sz="2000" dirty="0" smtClean="0"/>
              <a:t>Este o formă postverbală de nominalizare.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283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Participiul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2000" dirty="0" smtClean="0"/>
              <a:t>1.formant invariabil 		forme verbale compuse: perfect compus, viitor anterior, conjunctiv perfect, condițional perfect, prezumtiv perfect, infinitiv perfect</a:t>
            </a:r>
          </a:p>
          <a:p>
            <a:pPr algn="just"/>
            <a:r>
              <a:rPr lang="ro-RO" sz="2000" dirty="0" smtClean="0"/>
              <a:t>2.în structura pasivă</a:t>
            </a:r>
          </a:p>
          <a:p>
            <a:pPr algn="just"/>
            <a:r>
              <a:rPr lang="ro-RO" sz="2000" dirty="0" smtClean="0"/>
              <a:t>3.în poziții sintactice adjectivale:</a:t>
            </a:r>
          </a:p>
          <a:p>
            <a:pPr algn="just">
              <a:buFont typeface="Wingdings" pitchFamily="2" charset="2"/>
              <a:buChar char="ü"/>
            </a:pPr>
            <a:r>
              <a:rPr lang="ro-RO" sz="2000" dirty="0"/>
              <a:t>a</a:t>
            </a:r>
            <a:r>
              <a:rPr lang="ro-RO" sz="2000" dirty="0" smtClean="0"/>
              <a:t>tribut adjectival: carte </a:t>
            </a:r>
            <a:r>
              <a:rPr lang="ro-RO" sz="2000" i="1" dirty="0" smtClean="0"/>
              <a:t>citită</a:t>
            </a:r>
          </a:p>
          <a:p>
            <a:pPr algn="just">
              <a:buFont typeface="Wingdings" pitchFamily="2" charset="2"/>
              <a:buChar char="ü"/>
            </a:pPr>
            <a:r>
              <a:rPr lang="ro-RO" sz="2000" dirty="0"/>
              <a:t>n</a:t>
            </a:r>
            <a:r>
              <a:rPr lang="ro-RO" sz="2000" dirty="0" smtClean="0"/>
              <a:t>ume predicativ: Fata este </a:t>
            </a:r>
            <a:r>
              <a:rPr lang="ro-RO" sz="2000" i="1" dirty="0" smtClean="0"/>
              <a:t>plecată</a:t>
            </a:r>
            <a:r>
              <a:rPr lang="ro-RO" sz="2000" dirty="0" smtClean="0"/>
              <a:t>.</a:t>
            </a:r>
            <a:endParaRPr lang="ro-RO" sz="2000" dirty="0"/>
          </a:p>
          <a:p>
            <a:pPr algn="just">
              <a:buFont typeface="Wingdings" pitchFamily="2" charset="2"/>
              <a:buChar char="ü"/>
            </a:pPr>
            <a:r>
              <a:rPr lang="ro-RO" sz="2000" dirty="0"/>
              <a:t>p</a:t>
            </a:r>
            <a:r>
              <a:rPr lang="ro-RO" sz="2000" dirty="0" smtClean="0"/>
              <a:t>redicativ suplimentar: O știu </a:t>
            </a:r>
            <a:r>
              <a:rPr lang="ro-RO" sz="2000" i="1" dirty="0" smtClean="0"/>
              <a:t>plecată</a:t>
            </a:r>
            <a:r>
              <a:rPr lang="ro-RO" sz="2000" dirty="0" smtClean="0"/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o-RO" sz="2000" dirty="0"/>
              <a:t>c</a:t>
            </a:r>
            <a:r>
              <a:rPr lang="ro-RO" sz="2000" dirty="0" smtClean="0"/>
              <a:t>ontext prepozițional: </a:t>
            </a:r>
            <a:r>
              <a:rPr lang="ro-RO" sz="2000" i="1" dirty="0" smtClean="0"/>
              <a:t>De disperată</a:t>
            </a:r>
            <a:r>
              <a:rPr lang="ro-RO" sz="2000" dirty="0" smtClean="0"/>
              <a:t> ce este, </a:t>
            </a:r>
            <a:r>
              <a:rPr lang="ro-RO" sz="2000" i="1" dirty="0" smtClean="0"/>
              <a:t>de înspăimântată</a:t>
            </a:r>
            <a:r>
              <a:rPr lang="ro-RO" sz="2000" dirty="0" smtClean="0"/>
              <a:t> ce era...</a:t>
            </a:r>
          </a:p>
          <a:p>
            <a:pPr algn="just">
              <a:buSzPct val="90000"/>
              <a:buFont typeface="Arial" pitchFamily="34" charset="0"/>
              <a:buChar char="•"/>
            </a:pPr>
            <a:r>
              <a:rPr lang="ro-RO" sz="2000" dirty="0" smtClean="0"/>
              <a:t>4.în construcții verbale impersonale:</a:t>
            </a:r>
          </a:p>
          <a:p>
            <a:pPr marL="82296" indent="0" algn="just">
              <a:buSzPct val="90000"/>
              <a:buNone/>
            </a:pPr>
            <a:r>
              <a:rPr lang="ro-RO" sz="2000" dirty="0" smtClean="0"/>
              <a:t>Trebuie </a:t>
            </a:r>
            <a:r>
              <a:rPr lang="ro-RO" sz="2000" i="1" dirty="0" smtClean="0"/>
              <a:t>spus</a:t>
            </a:r>
            <a:r>
              <a:rPr lang="ro-RO" sz="2000" dirty="0" smtClean="0"/>
              <a:t> că...		              Construcții primare impersonale</a:t>
            </a:r>
          </a:p>
          <a:p>
            <a:pPr marL="82296" indent="0" algn="just">
              <a:buSzPct val="90000"/>
              <a:buNone/>
            </a:pPr>
            <a:r>
              <a:rPr lang="ro-RO" sz="2000" dirty="0" smtClean="0"/>
              <a:t>Merită </a:t>
            </a:r>
            <a:r>
              <a:rPr lang="ro-RO" sz="2000" i="1" dirty="0" smtClean="0"/>
              <a:t>făcut</a:t>
            </a:r>
            <a:r>
              <a:rPr lang="ro-RO" sz="2000" dirty="0" smtClean="0"/>
              <a:t> acest efort.		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211960" y="162880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Brace 6"/>
          <p:cNvSpPr/>
          <p:nvPr/>
        </p:nvSpPr>
        <p:spPr>
          <a:xfrm>
            <a:off x="4283968" y="5229200"/>
            <a:ext cx="648072" cy="432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9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o-RO" sz="2000" dirty="0"/>
              <a:t>Copiii trebuie </a:t>
            </a:r>
            <a:r>
              <a:rPr lang="ro-RO" sz="2000" i="1" dirty="0"/>
              <a:t>pedepsiți</a:t>
            </a:r>
            <a:r>
              <a:rPr lang="ro-RO" sz="2000" dirty="0"/>
              <a:t>.		</a:t>
            </a:r>
            <a:r>
              <a:rPr lang="ro-RO" sz="2000" dirty="0" smtClean="0"/>
              <a:t>Construcții </a:t>
            </a:r>
            <a:r>
              <a:rPr lang="ro-RO" sz="2000" dirty="0"/>
              <a:t>reorganizate, </a:t>
            </a:r>
            <a:r>
              <a:rPr lang="ro-RO" sz="2000" dirty="0" smtClean="0"/>
              <a:t>Împrumutul </a:t>
            </a:r>
            <a:r>
              <a:rPr lang="ro-RO" sz="2000" dirty="0"/>
              <a:t>se cuvine </a:t>
            </a:r>
            <a:r>
              <a:rPr lang="ro-RO" sz="2000" i="1" dirty="0" smtClean="0"/>
              <a:t>restituit</a:t>
            </a:r>
            <a:r>
              <a:rPr lang="ro-RO" sz="2000" dirty="0" smtClean="0"/>
              <a:t>.	devenite personale, cu 						subiectul din subordonată, 					avansat, în regentă</a:t>
            </a:r>
          </a:p>
          <a:p>
            <a:pPr marL="82296" indent="0">
              <a:buNone/>
            </a:pPr>
            <a:r>
              <a:rPr lang="ro-RO" sz="2000" dirty="0" smtClean="0"/>
              <a:t>5.Construcții participiale absolute:</a:t>
            </a:r>
          </a:p>
          <a:p>
            <a:pPr marL="82296" indent="0">
              <a:buNone/>
            </a:pPr>
            <a:r>
              <a:rPr lang="ro-RO" sz="2000" dirty="0" smtClean="0"/>
              <a:t>Odată </a:t>
            </a:r>
            <a:r>
              <a:rPr lang="ro-RO" sz="2000" i="1" dirty="0" smtClean="0"/>
              <a:t>plecat</a:t>
            </a:r>
            <a:r>
              <a:rPr lang="ro-RO" sz="2000" dirty="0" smtClean="0"/>
              <a:t> directorul, personalul a uitat de obligațiile de serviciu. (are valoare circumstanțială)</a:t>
            </a:r>
          </a:p>
          <a:p>
            <a:pPr marL="82296" indent="0">
              <a:buNone/>
            </a:pPr>
            <a:endParaRPr lang="ro-RO" sz="2000" dirty="0" smtClean="0"/>
          </a:p>
        </p:txBody>
      </p:sp>
      <p:sp>
        <p:nvSpPr>
          <p:cNvPr id="4" name="Right Brace 3"/>
          <p:cNvSpPr/>
          <p:nvPr/>
        </p:nvSpPr>
        <p:spPr>
          <a:xfrm>
            <a:off x="4932040" y="1628800"/>
            <a:ext cx="288032" cy="432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7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Supinul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2400" dirty="0" smtClean="0"/>
              <a:t>De tip verbal</a:t>
            </a:r>
          </a:p>
          <a:p>
            <a:pPr algn="just"/>
            <a:r>
              <a:rPr lang="ro-RO" sz="2400" dirty="0" smtClean="0"/>
              <a:t>,,Predicativ”: </a:t>
            </a:r>
            <a:r>
              <a:rPr lang="ro-RO" sz="2400" b="1" dirty="0" smtClean="0"/>
              <a:t>de reținut </a:t>
            </a:r>
            <a:r>
              <a:rPr lang="ro-RO" sz="2400" dirty="0" smtClean="0"/>
              <a:t>următoarele!</a:t>
            </a:r>
          </a:p>
          <a:p>
            <a:pPr algn="just"/>
            <a:r>
              <a:rPr lang="ro-RO" sz="2400" dirty="0" smtClean="0"/>
              <a:t>De tip adjectival:</a:t>
            </a:r>
          </a:p>
          <a:p>
            <a:pPr marL="82296" indent="0" algn="just">
              <a:buNone/>
            </a:pPr>
            <a:r>
              <a:rPr lang="vi-VN" sz="2400" dirty="0"/>
              <a:t>Suferința este </a:t>
            </a:r>
            <a:r>
              <a:rPr lang="vi-VN" sz="2400" b="1" dirty="0"/>
              <a:t>de nedescris</a:t>
            </a:r>
            <a:r>
              <a:rPr lang="vi-VN" sz="2400" dirty="0"/>
              <a:t>!</a:t>
            </a:r>
          </a:p>
          <a:p>
            <a:pPr marL="82296" indent="0" algn="just">
              <a:buNone/>
            </a:pPr>
            <a:r>
              <a:rPr lang="vi-VN" sz="2400" dirty="0"/>
              <a:t>Reacția este </a:t>
            </a:r>
            <a:r>
              <a:rPr lang="vi-VN" sz="2400" b="1" dirty="0"/>
              <a:t>de nebănuit</a:t>
            </a:r>
            <a:r>
              <a:rPr lang="vi-VN" sz="2400" dirty="0" smtClean="0"/>
              <a:t>.</a:t>
            </a:r>
            <a:endParaRPr lang="ro-RO" sz="2400" dirty="0" smtClean="0"/>
          </a:p>
          <a:p>
            <a:pPr algn="just"/>
            <a:r>
              <a:rPr lang="ro-RO" sz="2400" dirty="0" smtClean="0"/>
              <a:t>De tip nominal:</a:t>
            </a:r>
          </a:p>
          <a:p>
            <a:pPr marL="82296" indent="0" algn="just">
              <a:buNone/>
            </a:pPr>
            <a:r>
              <a:rPr lang="ro-RO" sz="2400" dirty="0" smtClean="0"/>
              <a:t>Fata este </a:t>
            </a:r>
            <a:r>
              <a:rPr lang="ro-RO" sz="2400" b="1" dirty="0" smtClean="0"/>
              <a:t>de măritat </a:t>
            </a:r>
            <a:r>
              <a:rPr lang="ro-RO" sz="2400" dirty="0" smtClean="0"/>
              <a:t>/ de măritiș.</a:t>
            </a:r>
          </a:p>
          <a:p>
            <a:pPr marL="82296" indent="0" algn="just">
              <a:buNone/>
            </a:pPr>
            <a:r>
              <a:rPr lang="ro-RO" sz="2400" dirty="0" smtClean="0"/>
              <a:t>Mobila este </a:t>
            </a:r>
            <a:r>
              <a:rPr lang="ro-RO" sz="2400" b="1" dirty="0" smtClean="0"/>
              <a:t>de vândut </a:t>
            </a:r>
            <a:r>
              <a:rPr lang="ro-RO" sz="2400" dirty="0" smtClean="0"/>
              <a:t>/ de vânzare.</a:t>
            </a:r>
          </a:p>
          <a:p>
            <a:pPr algn="just"/>
            <a:r>
              <a:rPr lang="ro-RO" sz="2400" dirty="0" smtClean="0"/>
              <a:t>De tip adverbial: </a:t>
            </a:r>
          </a:p>
          <a:p>
            <a:pPr marL="82296" indent="0" algn="just">
              <a:buNone/>
            </a:pPr>
            <a:r>
              <a:rPr lang="ro-RO" sz="2400" dirty="0" smtClean="0"/>
              <a:t>Este periculos </a:t>
            </a:r>
            <a:r>
              <a:rPr lang="ro-RO" sz="2400" b="1" dirty="0" smtClean="0"/>
              <a:t>de manevrat</a:t>
            </a:r>
            <a:r>
              <a:rPr lang="ro-RO" sz="2400" dirty="0" smtClean="0"/>
              <a:t> jucăriile. Jucăriile sunt periculos </a:t>
            </a:r>
            <a:r>
              <a:rPr lang="ro-RO" sz="2400" b="1" dirty="0" smtClean="0"/>
              <a:t>de manevrat</a:t>
            </a:r>
            <a:r>
              <a:rPr lang="ro-RO" sz="2400" dirty="0" smtClean="0"/>
              <a:t>.</a:t>
            </a:r>
          </a:p>
          <a:p>
            <a:pPr marL="82296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10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Conjugările verbului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dirty="0"/>
              <a:t>I</a:t>
            </a:r>
            <a:r>
              <a:rPr lang="ro-RO" dirty="0" smtClean="0"/>
              <a:t>: -a (indicativ prezent ø): a ara, a cânta</a:t>
            </a:r>
          </a:p>
          <a:p>
            <a:r>
              <a:rPr lang="ro-RO" dirty="0" smtClean="0"/>
              <a:t>II: </a:t>
            </a:r>
            <a:r>
              <a:rPr lang="ro-RO" dirty="0"/>
              <a:t>-a (indicativ prezent </a:t>
            </a:r>
            <a:r>
              <a:rPr lang="ro-RO" i="1" dirty="0" smtClean="0"/>
              <a:t>-ez</a:t>
            </a:r>
            <a:r>
              <a:rPr lang="ro-RO" dirty="0" smtClean="0"/>
              <a:t>): a aranja, a avansa</a:t>
            </a:r>
          </a:p>
          <a:p>
            <a:r>
              <a:rPr lang="ro-RO" dirty="0" smtClean="0"/>
              <a:t>III: -î </a:t>
            </a:r>
            <a:r>
              <a:rPr lang="ro-RO" dirty="0"/>
              <a:t>(indicativ prezent </a:t>
            </a:r>
            <a:r>
              <a:rPr lang="ro-RO" dirty="0" smtClean="0"/>
              <a:t>ø): a coborî, a doborî</a:t>
            </a:r>
          </a:p>
          <a:p>
            <a:r>
              <a:rPr lang="ro-RO" dirty="0" smtClean="0"/>
              <a:t>IV: -i (indicativ prezent ø, III sg= III pl): a acoperi, a contribui</a:t>
            </a:r>
          </a:p>
          <a:p>
            <a:r>
              <a:rPr lang="ro-RO" dirty="0" smtClean="0"/>
              <a:t>V: -i </a:t>
            </a:r>
            <a:r>
              <a:rPr lang="ro-RO" dirty="0"/>
              <a:t>(indicativ prezent ø, </a:t>
            </a:r>
            <a:r>
              <a:rPr lang="ro-RO" dirty="0" smtClean="0"/>
              <a:t>I </a:t>
            </a:r>
            <a:r>
              <a:rPr lang="ro-RO" dirty="0"/>
              <a:t>sg= III pl</a:t>
            </a:r>
            <a:r>
              <a:rPr lang="ro-RO" dirty="0" smtClean="0"/>
              <a:t>): a adormi, a fugi</a:t>
            </a:r>
          </a:p>
          <a:p>
            <a:r>
              <a:rPr lang="ro-RO" dirty="0" smtClean="0"/>
              <a:t>VI: -i (indicativ prezent </a:t>
            </a:r>
            <a:r>
              <a:rPr lang="ro-RO" i="1" dirty="0" smtClean="0"/>
              <a:t>-esc</a:t>
            </a:r>
            <a:r>
              <a:rPr lang="ro-RO" dirty="0" smtClean="0"/>
              <a:t>): a citi, a nimeri</a:t>
            </a:r>
          </a:p>
          <a:p>
            <a:r>
              <a:rPr lang="ro-RO" dirty="0" smtClean="0"/>
              <a:t>VII: -î (indicativ prezent </a:t>
            </a:r>
            <a:r>
              <a:rPr lang="ro-RO" i="1" dirty="0" smtClean="0"/>
              <a:t>-ăsc</a:t>
            </a:r>
            <a:r>
              <a:rPr lang="ro-RO" dirty="0" smtClean="0"/>
              <a:t>): a hotărî, a zăvorî</a:t>
            </a:r>
          </a:p>
          <a:p>
            <a:r>
              <a:rPr lang="ro-RO" dirty="0" smtClean="0"/>
              <a:t>VIII: -ea: a părea, a vedea</a:t>
            </a:r>
          </a:p>
          <a:p>
            <a:r>
              <a:rPr lang="ro-RO" dirty="0" smtClean="0"/>
              <a:t>IX: -e: a așterne, a face</a:t>
            </a:r>
          </a:p>
          <a:p>
            <a:r>
              <a:rPr lang="ro-RO" dirty="0" smtClean="0"/>
              <a:t>X: -e (perfect simplu se, participiu </a:t>
            </a:r>
            <a:r>
              <a:rPr lang="ro-RO" i="1" dirty="0" smtClean="0"/>
              <a:t>-s</a:t>
            </a:r>
            <a:r>
              <a:rPr lang="ro-RO" dirty="0" smtClean="0"/>
              <a:t>): a arde, a merge</a:t>
            </a:r>
          </a:p>
          <a:p>
            <a:r>
              <a:rPr lang="ro-RO" dirty="0" smtClean="0"/>
              <a:t>XI: -e </a:t>
            </a:r>
            <a:r>
              <a:rPr lang="ro-RO" dirty="0"/>
              <a:t>(perfect simplu se, participiu </a:t>
            </a:r>
            <a:r>
              <a:rPr lang="ro-RO" i="1" dirty="0" smtClean="0"/>
              <a:t>-t</a:t>
            </a:r>
            <a:r>
              <a:rPr lang="ro-RO" dirty="0" smtClean="0"/>
              <a:t>): a coace, a fierbe</a:t>
            </a:r>
          </a:p>
        </p:txBody>
      </p:sp>
    </p:spTree>
    <p:extLst>
      <p:ext uri="{BB962C8B-B14F-4D97-AF65-F5344CB8AC3E}">
        <p14:creationId xmlns:p14="http://schemas.microsoft.com/office/powerpoint/2010/main" val="39264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>Alte clase de cuvinte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dirty="0" smtClean="0"/>
              <a:t>1. Numeralul</a:t>
            </a:r>
          </a:p>
          <a:p>
            <a:r>
              <a:rPr lang="ro-RO" dirty="0" smtClean="0"/>
              <a:t>2. Clasa cantitativelor</a:t>
            </a:r>
          </a:p>
          <a:p>
            <a:r>
              <a:rPr lang="ro-RO" dirty="0" smtClean="0"/>
              <a:t>3. Clasa determinanților</a:t>
            </a:r>
          </a:p>
          <a:p>
            <a:r>
              <a:rPr lang="ro-RO" dirty="0" smtClean="0"/>
              <a:t>4. Articolul (morfem gramatical, expresie a categoriei determinării)</a:t>
            </a:r>
          </a:p>
          <a:p>
            <a:r>
              <a:rPr lang="ro-RO" dirty="0" smtClean="0"/>
              <a:t>5. Clasa proformelor</a:t>
            </a:r>
          </a:p>
          <a:p>
            <a:r>
              <a:rPr lang="ro-RO" dirty="0" smtClean="0"/>
              <a:t>6. Clasa substitutelor</a:t>
            </a:r>
          </a:p>
          <a:p>
            <a:r>
              <a:rPr lang="ro-RO" dirty="0" smtClean="0"/>
              <a:t>7. Clasa deicticelor</a:t>
            </a:r>
          </a:p>
          <a:p>
            <a:r>
              <a:rPr lang="ro-RO" dirty="0" smtClean="0"/>
              <a:t>8. Clasa jonctivelor</a:t>
            </a:r>
          </a:p>
          <a:p>
            <a:r>
              <a:rPr lang="ro-RO" dirty="0" smtClean="0"/>
              <a:t>9. Clasa conectorilor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66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ADVERBUL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 dirty="0" smtClean="0"/>
              <a:t>Din punctul de vedere al structurii: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Adverbe </a:t>
            </a:r>
            <a:r>
              <a:rPr lang="ro-RO" dirty="0" smtClean="0">
                <a:solidFill>
                  <a:schemeClr val="accent3"/>
                </a:solidFill>
              </a:rPr>
              <a:t>neanalizabile</a:t>
            </a:r>
            <a:r>
              <a:rPr lang="ro-RO" dirty="0" smtClean="0"/>
              <a:t>: </a:t>
            </a:r>
            <a:r>
              <a:rPr lang="ro-RO" i="1" dirty="0" smtClean="0"/>
              <a:t>abia</a:t>
            </a:r>
            <a:r>
              <a:rPr lang="ro-RO" dirty="0" smtClean="0"/>
              <a:t>, </a:t>
            </a:r>
            <a:r>
              <a:rPr lang="ro-RO" i="1" dirty="0" smtClean="0"/>
              <a:t>acolo</a:t>
            </a:r>
            <a:r>
              <a:rPr lang="ro-RO" dirty="0" smtClean="0"/>
              <a:t>, </a:t>
            </a:r>
            <a:r>
              <a:rPr lang="ro-RO" i="1" dirty="0" smtClean="0"/>
              <a:t>acum</a:t>
            </a:r>
            <a:r>
              <a:rPr lang="ro-RO" dirty="0" smtClean="0"/>
              <a:t>, </a:t>
            </a:r>
            <a:r>
              <a:rPr lang="ro-RO" i="1" dirty="0" smtClean="0"/>
              <a:t>afară</a:t>
            </a:r>
            <a:r>
              <a:rPr lang="ro-RO" dirty="0" smtClean="0"/>
              <a:t>, </a:t>
            </a:r>
            <a:r>
              <a:rPr lang="ro-RO" i="1" dirty="0" smtClean="0"/>
              <a:t>azi</a:t>
            </a:r>
            <a:r>
              <a:rPr lang="ro-RO" dirty="0" smtClean="0"/>
              <a:t>, </a:t>
            </a:r>
            <a:r>
              <a:rPr lang="ro-RO" i="1" dirty="0" smtClean="0"/>
              <a:t>bine</a:t>
            </a:r>
            <a:r>
              <a:rPr lang="ro-RO" dirty="0" smtClean="0"/>
              <a:t>, </a:t>
            </a:r>
            <a:r>
              <a:rPr lang="ro-RO" i="1" dirty="0" smtClean="0"/>
              <a:t>când</a:t>
            </a:r>
            <a:r>
              <a:rPr lang="ro-RO" dirty="0" smtClean="0"/>
              <a:t>, </a:t>
            </a:r>
            <a:r>
              <a:rPr lang="ro-RO" i="1" dirty="0" smtClean="0"/>
              <a:t>cum</a:t>
            </a:r>
            <a:r>
              <a:rPr lang="ro-RO" dirty="0" smtClean="0"/>
              <a:t>, </a:t>
            </a:r>
            <a:r>
              <a:rPr lang="ro-RO" i="1" dirty="0" smtClean="0"/>
              <a:t>da</a:t>
            </a:r>
            <a:r>
              <a:rPr lang="ro-RO" dirty="0" smtClean="0"/>
              <a:t>, </a:t>
            </a:r>
            <a:r>
              <a:rPr lang="ro-RO" i="1" dirty="0" smtClean="0"/>
              <a:t>foarte</a:t>
            </a:r>
            <a:r>
              <a:rPr lang="ro-RO" dirty="0" smtClean="0"/>
              <a:t> etc + adverbe provenite din conversiunea altor părți de vorbire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Adverbe </a:t>
            </a:r>
            <a:r>
              <a:rPr lang="ro-RO" dirty="0" smtClean="0">
                <a:solidFill>
                  <a:schemeClr val="accent3"/>
                </a:solidFill>
              </a:rPr>
              <a:t>analizabile</a:t>
            </a:r>
            <a:r>
              <a:rPr lang="ro-RO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o-RO" dirty="0" smtClean="0"/>
              <a:t>Adverbe derivate: -ește, -iș/âș, -mente</a:t>
            </a:r>
          </a:p>
          <a:p>
            <a:pPr>
              <a:buFont typeface="Wingdings" pitchFamily="2" charset="2"/>
              <a:buChar char="ü"/>
            </a:pPr>
            <a:r>
              <a:rPr lang="ro-RO" dirty="0" smtClean="0"/>
              <a:t>Adverbe compuse: </a:t>
            </a:r>
            <a:r>
              <a:rPr lang="ro-RO" i="1" dirty="0" smtClean="0"/>
              <a:t>acasă</a:t>
            </a:r>
            <a:r>
              <a:rPr lang="ro-RO" dirty="0" smtClean="0"/>
              <a:t>, </a:t>
            </a:r>
            <a:r>
              <a:rPr lang="ro-RO" i="1" dirty="0" smtClean="0"/>
              <a:t>deloc</a:t>
            </a:r>
            <a:r>
              <a:rPr lang="ro-RO" dirty="0" smtClean="0"/>
              <a:t>, </a:t>
            </a:r>
            <a:r>
              <a:rPr lang="ro-RO" i="1" dirty="0" smtClean="0"/>
              <a:t>devreme</a:t>
            </a:r>
            <a:r>
              <a:rPr lang="ro-RO" dirty="0" smtClean="0"/>
              <a:t>..., </a:t>
            </a:r>
            <a:r>
              <a:rPr lang="ro-RO" i="1" dirty="0" smtClean="0"/>
              <a:t>azi-noapte</a:t>
            </a:r>
            <a:r>
              <a:rPr lang="ro-RO" dirty="0" smtClean="0"/>
              <a:t>, </a:t>
            </a:r>
            <a:r>
              <a:rPr lang="ro-RO" i="1" dirty="0" smtClean="0"/>
              <a:t>calea-valea</a:t>
            </a:r>
            <a:r>
              <a:rPr lang="ro-RO" dirty="0" smtClean="0"/>
              <a:t>, </a:t>
            </a:r>
            <a:r>
              <a:rPr lang="ro-RO" i="1" dirty="0" smtClean="0"/>
              <a:t>ieri-alaltăieri</a:t>
            </a:r>
          </a:p>
          <a:p>
            <a:pPr marL="1325880" lvl="5" indent="0">
              <a:buNone/>
            </a:pPr>
            <a:r>
              <a:rPr lang="ro-RO" dirty="0"/>
              <a:t>	</a:t>
            </a:r>
            <a:r>
              <a:rPr lang="ro-RO" dirty="0" smtClean="0"/>
              <a:t>dispare clasificarea simplu vs. compus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123728" y="5517232"/>
            <a:ext cx="93610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6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o-RO" sz="2800" dirty="0" smtClean="0"/>
              <a:t>Adverbe </a:t>
            </a:r>
            <a:r>
              <a:rPr lang="ro-RO" sz="2800" dirty="0" smtClean="0">
                <a:solidFill>
                  <a:schemeClr val="accent3"/>
                </a:solidFill>
              </a:rPr>
              <a:t>modalizatoare</a:t>
            </a:r>
            <a:r>
              <a:rPr lang="ro-RO" sz="2800" dirty="0" smtClean="0"/>
              <a:t>: poate, firește, probabil, bine, adevărat...</a:t>
            </a:r>
          </a:p>
          <a:p>
            <a:pPr algn="just"/>
            <a:r>
              <a:rPr lang="ro-RO" sz="2800" dirty="0" smtClean="0"/>
              <a:t>Sunt regente când primesc ca adjunct o propoziție conjucțională:</a:t>
            </a:r>
          </a:p>
          <a:p>
            <a:pPr marL="82296" indent="0" algn="just">
              <a:buNone/>
            </a:pPr>
            <a:r>
              <a:rPr lang="ro-RO" sz="2800" b="1" dirty="0" smtClean="0"/>
              <a:t>Poate</a:t>
            </a:r>
            <a:r>
              <a:rPr lang="ro-RO" sz="2800" dirty="0" smtClean="0"/>
              <a:t> că nu uită.</a:t>
            </a:r>
            <a:r>
              <a:rPr lang="ro-RO" sz="2800" dirty="0"/>
              <a:t> </a:t>
            </a:r>
            <a:r>
              <a:rPr lang="ro-RO" sz="2800" dirty="0" smtClean="0"/>
              <a:t>(</a:t>
            </a:r>
            <a:r>
              <a:rPr lang="ro-RO" sz="2800" dirty="0" smtClean="0">
                <a:solidFill>
                  <a:schemeClr val="accent3"/>
                </a:solidFill>
              </a:rPr>
              <a:t>predicat adverbial</a:t>
            </a:r>
            <a:r>
              <a:rPr lang="ro-RO" sz="2800" dirty="0" smtClean="0"/>
              <a:t>)</a:t>
            </a:r>
          </a:p>
          <a:p>
            <a:pPr marL="82296" indent="0" algn="just">
              <a:buNone/>
            </a:pPr>
            <a:r>
              <a:rPr lang="ro-RO" sz="2800" dirty="0" smtClean="0"/>
              <a:t>Va răspunde </a:t>
            </a:r>
            <a:r>
              <a:rPr lang="ro-RO" sz="2800" b="1" dirty="0" smtClean="0"/>
              <a:t>negreșit</a:t>
            </a:r>
            <a:r>
              <a:rPr lang="ro-RO" sz="2800" dirty="0" smtClean="0"/>
              <a:t> afirmativ.</a:t>
            </a:r>
            <a:r>
              <a:rPr lang="ro-RO" sz="2800" dirty="0"/>
              <a:t> </a:t>
            </a:r>
            <a:r>
              <a:rPr lang="ro-RO" sz="2800" dirty="0" smtClean="0"/>
              <a:t>(circumstanțial de modalitate)</a:t>
            </a:r>
          </a:p>
          <a:p>
            <a:pPr marL="82296" indent="0" algn="just">
              <a:buNone/>
            </a:pPr>
            <a:r>
              <a:rPr lang="ro-RO" dirty="0" smtClean="0"/>
              <a:t>		Dispare noțiunea de predicat verbal și cea de adverb predicativ.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835696" y="4941168"/>
            <a:ext cx="93610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0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4400" dirty="0"/>
              <a:t>Clase semantice de adverbe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endParaRPr lang="ro-RO" sz="2000" dirty="0" smtClean="0"/>
          </a:p>
          <a:p>
            <a:pPr marL="82296" indent="0" algn="just">
              <a:buNone/>
            </a:pPr>
            <a:r>
              <a:rPr lang="ro-RO" sz="2000" dirty="0" smtClean="0"/>
              <a:t>1. </a:t>
            </a:r>
            <a:r>
              <a:rPr lang="ro-RO" sz="2000" dirty="0" smtClean="0">
                <a:solidFill>
                  <a:schemeClr val="accent3"/>
                </a:solidFill>
              </a:rPr>
              <a:t>adverbe cirumstanțiale</a:t>
            </a:r>
            <a:r>
              <a:rPr lang="ro-RO" sz="2000" dirty="0" smtClean="0"/>
              <a:t>:</a:t>
            </a:r>
          </a:p>
          <a:p>
            <a:pPr marL="596646" indent="-514350" algn="just">
              <a:buFont typeface="+mj-lt"/>
              <a:buAutoNum type="alphaLcParenR"/>
            </a:pPr>
            <a:r>
              <a:rPr lang="ro-RO" sz="2000" dirty="0"/>
              <a:t>d</a:t>
            </a:r>
            <a:r>
              <a:rPr lang="ro-RO" sz="2000" dirty="0" smtClean="0"/>
              <a:t>e loc</a:t>
            </a:r>
          </a:p>
          <a:p>
            <a:pPr marL="596646" indent="-514350" algn="just">
              <a:buFont typeface="+mj-lt"/>
              <a:buAutoNum type="alphaLcParenR"/>
            </a:pPr>
            <a:r>
              <a:rPr lang="ro-RO" sz="2000" dirty="0"/>
              <a:t>d</a:t>
            </a:r>
            <a:r>
              <a:rPr lang="ro-RO" sz="2000" dirty="0" smtClean="0"/>
              <a:t>e timp</a:t>
            </a:r>
          </a:p>
          <a:p>
            <a:pPr marL="596646" indent="-514350" algn="just">
              <a:buFont typeface="+mj-lt"/>
              <a:buAutoNum type="alphaLcParenR"/>
            </a:pPr>
            <a:r>
              <a:rPr lang="ro-RO" sz="2000" dirty="0"/>
              <a:t>d</a:t>
            </a:r>
            <a:r>
              <a:rPr lang="ro-RO" sz="2000" dirty="0" smtClean="0"/>
              <a:t>e mod</a:t>
            </a:r>
          </a:p>
          <a:p>
            <a:pPr marL="596646" indent="-514350" algn="just">
              <a:buFont typeface="+mj-lt"/>
              <a:buAutoNum type="alphaLcParenR"/>
            </a:pPr>
            <a:r>
              <a:rPr lang="ro-RO" sz="2000" dirty="0"/>
              <a:t>c</a:t>
            </a:r>
            <a:r>
              <a:rPr lang="ro-RO" sz="2000" dirty="0" smtClean="0"/>
              <a:t>antitative: </a:t>
            </a:r>
            <a:r>
              <a:rPr lang="ro-RO" sz="2000" i="1" dirty="0" smtClean="0"/>
              <a:t>mult</a:t>
            </a:r>
            <a:r>
              <a:rPr lang="ro-RO" sz="2000" dirty="0" smtClean="0"/>
              <a:t>, </a:t>
            </a:r>
            <a:r>
              <a:rPr lang="ro-RO" sz="2000" i="1" dirty="0" smtClean="0"/>
              <a:t>puțin</a:t>
            </a:r>
            <a:r>
              <a:rPr lang="ro-RO" sz="2000" dirty="0" smtClean="0"/>
              <a:t>, </a:t>
            </a:r>
            <a:r>
              <a:rPr lang="ro-RO" sz="2000" i="1" dirty="0" smtClean="0"/>
              <a:t>destul</a:t>
            </a:r>
            <a:r>
              <a:rPr lang="ro-RO" sz="2000" dirty="0" smtClean="0"/>
              <a:t>, </a:t>
            </a:r>
            <a:r>
              <a:rPr lang="ro-RO" sz="2000" i="1" dirty="0" smtClean="0"/>
              <a:t>atât</a:t>
            </a:r>
            <a:r>
              <a:rPr lang="ro-RO" sz="2000" dirty="0" smtClean="0"/>
              <a:t>... + adverbe intensive: </a:t>
            </a:r>
            <a:r>
              <a:rPr lang="ro-RO" sz="2000" i="1" dirty="0" smtClean="0"/>
              <a:t>extraordinar</a:t>
            </a:r>
            <a:r>
              <a:rPr lang="ro-RO" sz="2000" dirty="0" smtClean="0"/>
              <a:t>, </a:t>
            </a:r>
            <a:r>
              <a:rPr lang="ro-RO" sz="2000" i="1" dirty="0" smtClean="0"/>
              <a:t>grozav</a:t>
            </a:r>
            <a:r>
              <a:rPr lang="ro-RO" sz="2000" dirty="0" smtClean="0"/>
              <a:t>...</a:t>
            </a:r>
          </a:p>
          <a:p>
            <a:pPr marL="596646" indent="-514350" algn="just">
              <a:buFont typeface="+mj-lt"/>
              <a:buAutoNum type="alphaLcParenR"/>
            </a:pPr>
            <a:r>
              <a:rPr lang="ro-RO" sz="2000" dirty="0"/>
              <a:t>d</a:t>
            </a:r>
            <a:r>
              <a:rPr lang="ro-RO" sz="2000" dirty="0" smtClean="0"/>
              <a:t>e cauză și de scop: locuțiunea adverbială interogativă </a:t>
            </a:r>
            <a:r>
              <a:rPr lang="ro-RO" sz="2000" b="1" dirty="0" smtClean="0"/>
              <a:t>de ce</a:t>
            </a:r>
            <a:r>
              <a:rPr lang="ro-RO" sz="2000" dirty="0" smtClean="0"/>
              <a:t>/ </a:t>
            </a:r>
            <a:r>
              <a:rPr lang="ro-RO" sz="2000" b="1" dirty="0" smtClean="0"/>
              <a:t>la ce </a:t>
            </a:r>
            <a:r>
              <a:rPr lang="ro-RO" sz="2000" dirty="0" smtClean="0"/>
              <a:t>+ structuri locuționale: </a:t>
            </a:r>
            <a:r>
              <a:rPr lang="ro-RO" sz="2000" b="1" dirty="0" smtClean="0"/>
              <a:t>de aceea, pentru aceea, de aia</a:t>
            </a:r>
          </a:p>
          <a:p>
            <a:pPr marL="596646" indent="-514350" algn="just">
              <a:buFont typeface="+mj-lt"/>
              <a:buAutoNum type="alphaLcParenR"/>
            </a:pPr>
            <a:r>
              <a:rPr lang="ro-RO" sz="2000" dirty="0"/>
              <a:t>c</a:t>
            </a:r>
            <a:r>
              <a:rPr lang="ro-RO" sz="2000" dirty="0" smtClean="0"/>
              <a:t>oncesive: </a:t>
            </a:r>
            <a:r>
              <a:rPr lang="ro-RO" sz="2000" i="1" dirty="0" smtClean="0"/>
              <a:t>totuși</a:t>
            </a:r>
            <a:r>
              <a:rPr lang="ro-RO" sz="2000" dirty="0" smtClean="0"/>
              <a:t> + locuțiunea adverbială </a:t>
            </a:r>
            <a:r>
              <a:rPr lang="ro-RO" sz="2000" b="1" dirty="0" smtClean="0"/>
              <a:t>cu toate acestea</a:t>
            </a:r>
          </a:p>
          <a:p>
            <a:pPr marL="82296" indent="0" algn="just">
              <a:buNone/>
            </a:pPr>
            <a:r>
              <a:rPr lang="ro-RO" sz="2000" dirty="0" smtClean="0"/>
              <a:t>II. </a:t>
            </a:r>
            <a:r>
              <a:rPr lang="ro-RO" sz="2000" dirty="0" smtClean="0">
                <a:solidFill>
                  <a:schemeClr val="accent3"/>
                </a:solidFill>
              </a:rPr>
              <a:t>adverbe substitute</a:t>
            </a:r>
            <a:r>
              <a:rPr lang="ro-RO" sz="2000" dirty="0" smtClean="0"/>
              <a:t>:</a:t>
            </a:r>
          </a:p>
          <a:p>
            <a:pPr marL="539496" indent="-457200" algn="just">
              <a:buFont typeface="+mj-lt"/>
              <a:buAutoNum type="alphaLcParenR"/>
            </a:pPr>
            <a:r>
              <a:rPr lang="ro-RO" sz="2000" dirty="0"/>
              <a:t>a</a:t>
            </a:r>
            <a:r>
              <a:rPr lang="ro-RO" sz="2000" dirty="0" smtClean="0"/>
              <a:t>dverbe demonstrative: </a:t>
            </a:r>
            <a:r>
              <a:rPr lang="ro-RO" sz="2000" i="1" dirty="0" smtClean="0"/>
              <a:t>aici/acolo</a:t>
            </a:r>
            <a:r>
              <a:rPr lang="ro-RO" sz="2000" dirty="0" smtClean="0"/>
              <a:t>, </a:t>
            </a:r>
            <a:r>
              <a:rPr lang="ro-RO" sz="2000" i="1" dirty="0" smtClean="0"/>
              <a:t>dincoace/dincolo</a:t>
            </a:r>
            <a:r>
              <a:rPr lang="ro-RO" sz="2000" dirty="0" smtClean="0"/>
              <a:t>, </a:t>
            </a:r>
            <a:r>
              <a:rPr lang="ro-RO" sz="2000" i="1" dirty="0" smtClean="0"/>
              <a:t>acum/atunci</a:t>
            </a:r>
            <a:r>
              <a:rPr lang="ro-RO" sz="2000" dirty="0" smtClean="0"/>
              <a:t> + </a:t>
            </a:r>
            <a:r>
              <a:rPr lang="ro-RO" sz="2000" i="1" dirty="0" smtClean="0"/>
              <a:t>așa, astfel, altfel, atât</a:t>
            </a:r>
          </a:p>
          <a:p>
            <a:pPr marL="539496" indent="-457200" algn="just">
              <a:buFont typeface="+mj-lt"/>
              <a:buAutoNum type="alphaLcParenR"/>
            </a:pPr>
            <a:r>
              <a:rPr lang="ro-RO" sz="2000" dirty="0"/>
              <a:t>a</a:t>
            </a:r>
            <a:r>
              <a:rPr lang="ro-RO" sz="2000" dirty="0" smtClean="0"/>
              <a:t>dverbe nehotărâte</a:t>
            </a:r>
            <a:r>
              <a:rPr lang="ro-RO" sz="2000" i="1" dirty="0" smtClean="0"/>
              <a:t>: oriunde, undeva, oricând, cândva, oricum, oarecum, fiecum, cumva, câtva, oricât </a:t>
            </a:r>
            <a:r>
              <a:rPr lang="ro-RO" sz="2000" dirty="0" smtClean="0"/>
              <a:t>+ locuțiuni adverbiale nehotărâte: </a:t>
            </a:r>
            <a:r>
              <a:rPr lang="ro-RO" sz="2000" b="1" dirty="0" smtClean="0"/>
              <a:t>cine știe unde</a:t>
            </a:r>
            <a:r>
              <a:rPr lang="ro-RO" sz="2000" dirty="0" smtClean="0"/>
              <a:t>, </a:t>
            </a:r>
            <a:r>
              <a:rPr lang="ro-RO" sz="2000" b="1" dirty="0" smtClean="0"/>
              <a:t>te miri când</a:t>
            </a:r>
            <a:r>
              <a:rPr lang="ro-RO" sz="2000" dirty="0" smtClean="0"/>
              <a:t>, </a:t>
            </a:r>
            <a:r>
              <a:rPr lang="ro-RO" sz="2000" b="1" dirty="0" smtClean="0"/>
              <a:t>nu știu cum</a:t>
            </a:r>
            <a:r>
              <a:rPr lang="ro-RO" sz="2000" dirty="0" smtClean="0"/>
              <a:t>, </a:t>
            </a:r>
            <a:r>
              <a:rPr lang="ro-RO" sz="2000" b="1" dirty="0" smtClean="0"/>
              <a:t>te pomenești cât</a:t>
            </a:r>
          </a:p>
          <a:p>
            <a:pPr marL="539496" indent="-457200" algn="just">
              <a:buFont typeface="+mj-lt"/>
              <a:buAutoNum type="alphaLcParenR"/>
            </a:pPr>
            <a:r>
              <a:rPr lang="ro-RO" sz="2000" dirty="0"/>
              <a:t>a</a:t>
            </a:r>
            <a:r>
              <a:rPr lang="ro-RO" sz="2000" dirty="0" smtClean="0"/>
              <a:t>dverbe negative: </a:t>
            </a:r>
            <a:r>
              <a:rPr lang="ro-RO" sz="2000" i="1" dirty="0" smtClean="0"/>
              <a:t>niciodată, nicăieri, nicicum, nicicât</a:t>
            </a:r>
          </a:p>
          <a:p>
            <a:pPr marL="539496" indent="-457200" algn="just">
              <a:buFont typeface="+mj-lt"/>
              <a:buAutoNum type="alphaLcParenR"/>
            </a:pPr>
            <a:r>
              <a:rPr lang="ro-RO" sz="2000" dirty="0"/>
              <a:t>a</a:t>
            </a:r>
            <a:r>
              <a:rPr lang="ro-RO" sz="2000" dirty="0" smtClean="0"/>
              <a:t>dverbe pronominale interogative și relative: </a:t>
            </a:r>
            <a:r>
              <a:rPr lang="ro-RO" sz="2000" i="1" dirty="0" smtClean="0"/>
              <a:t>când, cum, unde</a:t>
            </a:r>
            <a:endParaRPr lang="ro-RO" sz="2000" i="1" dirty="0"/>
          </a:p>
          <a:p>
            <a:pPr marL="82296" indent="0" algn="just">
              <a:buNone/>
            </a:pPr>
            <a:r>
              <a:rPr lang="ro-RO" sz="2000" dirty="0" smtClean="0"/>
              <a:t>III. </a:t>
            </a:r>
            <a:r>
              <a:rPr lang="ro-RO" sz="2000" dirty="0" smtClean="0">
                <a:solidFill>
                  <a:schemeClr val="accent3"/>
                </a:solidFill>
              </a:rPr>
              <a:t>adverbe modalizatoare</a:t>
            </a:r>
            <a:r>
              <a:rPr lang="ro-RO" sz="2000" dirty="0" smtClean="0"/>
              <a:t>: </a:t>
            </a:r>
            <a:r>
              <a:rPr lang="ro-RO" sz="2000" i="1" dirty="0" smtClean="0"/>
              <a:t>sigur, desigur, firește, evident,.cu siguranță, fără îndoială</a:t>
            </a:r>
            <a:r>
              <a:rPr lang="ro-RO" sz="2000" dirty="0" smtClean="0"/>
              <a:t>...</a:t>
            </a:r>
          </a:p>
          <a:p>
            <a:pPr marL="82296" indent="0" algn="just">
              <a:buNone/>
            </a:pPr>
            <a:r>
              <a:rPr lang="ro-RO" sz="2000" dirty="0" smtClean="0"/>
              <a:t>IV. </a:t>
            </a:r>
            <a:r>
              <a:rPr lang="ro-RO" sz="2000" dirty="0" smtClean="0">
                <a:solidFill>
                  <a:schemeClr val="accent3"/>
                </a:solidFill>
              </a:rPr>
              <a:t>adverbe relaționale</a:t>
            </a:r>
            <a:r>
              <a:rPr lang="ro-RO" sz="2000" dirty="0" smtClean="0"/>
              <a:t>: </a:t>
            </a:r>
          </a:p>
          <a:p>
            <a:pPr marL="539496" indent="-457200" algn="just">
              <a:buFont typeface="+mj-lt"/>
              <a:buAutoNum type="alphaLcParenR"/>
            </a:pPr>
            <a:r>
              <a:rPr lang="ro-RO" sz="2000" dirty="0"/>
              <a:t>a</a:t>
            </a:r>
            <a:r>
              <a:rPr lang="ro-RO" sz="2000" dirty="0" smtClean="0"/>
              <a:t>dverbe relative: </a:t>
            </a:r>
            <a:r>
              <a:rPr lang="ro-RO" sz="2000" i="1" dirty="0" smtClean="0"/>
              <a:t>unde</a:t>
            </a:r>
          </a:p>
          <a:p>
            <a:pPr marL="539496" indent="-457200" algn="just">
              <a:buFont typeface="+mj-lt"/>
              <a:buAutoNum type="alphaLcParenR"/>
            </a:pPr>
            <a:r>
              <a:rPr lang="ro-RO" sz="2000" dirty="0"/>
              <a:t>a</a:t>
            </a:r>
            <a:r>
              <a:rPr lang="ro-RO" sz="2000" dirty="0" smtClean="0"/>
              <a:t>dverbe nehotărâte: </a:t>
            </a:r>
            <a:r>
              <a:rPr lang="ro-RO" sz="2000" i="1" dirty="0" smtClean="0"/>
              <a:t>oriunde</a:t>
            </a:r>
          </a:p>
        </p:txBody>
      </p:sp>
    </p:spTree>
    <p:extLst>
      <p:ext uri="{BB962C8B-B14F-4D97-AF65-F5344CB8AC3E}">
        <p14:creationId xmlns:p14="http://schemas.microsoft.com/office/powerpoint/2010/main" val="236647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PREPOZIȚIA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o-RO" dirty="0" smtClean="0"/>
              <a:t>Împreună cu termenul subordonat (un nominal), prepoziția formează grupul prepozițional, în care prepoziția este centru, calitate care se manifestă prin restricțiile impuse (de caz, de articulare, sintactico-semantice)</a:t>
            </a:r>
          </a:p>
          <a:p>
            <a:r>
              <a:rPr lang="ro-RO" dirty="0" smtClean="0"/>
              <a:t>Regimul cazual al prepozițiilor:</a:t>
            </a:r>
          </a:p>
          <a:p>
            <a:pPr marL="82296" indent="0">
              <a:buNone/>
            </a:pPr>
            <a:r>
              <a:rPr lang="ro-RO" b="1" dirty="0" smtClean="0"/>
              <a:t>Acuzativ</a:t>
            </a:r>
            <a:r>
              <a:rPr lang="ro-RO" dirty="0" smtClean="0"/>
              <a:t>: a, către, după, lângă... + locuțiuni prepoziționale: afară de, cu privire la...</a:t>
            </a:r>
          </a:p>
          <a:p>
            <a:pPr marL="82296" indent="0">
              <a:buNone/>
            </a:pPr>
            <a:r>
              <a:rPr lang="ro-RO" b="1" dirty="0" smtClean="0"/>
              <a:t>Genitiv</a:t>
            </a:r>
            <a:r>
              <a:rPr lang="ro-RO" dirty="0" smtClean="0"/>
              <a:t>: asupra, dedesubtul, împrejurul...</a:t>
            </a:r>
          </a:p>
          <a:p>
            <a:pPr marL="82296" indent="0">
              <a:buNone/>
            </a:pPr>
            <a:r>
              <a:rPr lang="ro-RO" dirty="0" smtClean="0">
                <a:solidFill>
                  <a:schemeClr val="accent3"/>
                </a:solidFill>
              </a:rPr>
              <a:t>Contra</a:t>
            </a:r>
            <a:r>
              <a:rPr lang="ro-RO" dirty="0" smtClean="0"/>
              <a:t> poate impune și acuzativul în structuri precum: </a:t>
            </a:r>
            <a:r>
              <a:rPr lang="ro-RO" b="1" dirty="0" smtClean="0"/>
              <a:t>tată contra fiu, marfă contra cost</a:t>
            </a:r>
          </a:p>
          <a:p>
            <a:pPr marL="82296" indent="0">
              <a:buNone/>
            </a:pPr>
            <a:r>
              <a:rPr lang="ro-RO" b="1" dirty="0" smtClean="0"/>
              <a:t>Dativ</a:t>
            </a:r>
            <a:r>
              <a:rPr lang="ro-RO" dirty="0" smtClean="0"/>
              <a:t>: </a:t>
            </a:r>
            <a:r>
              <a:rPr lang="ro-RO" dirty="0" smtClean="0">
                <a:solidFill>
                  <a:schemeClr val="accent3"/>
                </a:solidFill>
              </a:rPr>
              <a:t>datorită, grație, mulțumită</a:t>
            </a:r>
          </a:p>
          <a:p>
            <a:pPr marL="82296" indent="0">
              <a:buNone/>
            </a:pPr>
            <a:r>
              <a:rPr lang="ro-RO" dirty="0" smtClean="0"/>
              <a:t>*aidoma, asemenea, așijderea	      </a:t>
            </a:r>
            <a:r>
              <a:rPr lang="ro-RO" dirty="0" smtClean="0">
                <a:solidFill>
                  <a:schemeClr val="accent3"/>
                </a:solidFill>
              </a:rPr>
              <a:t>adverbe</a:t>
            </a:r>
          </a:p>
          <a:p>
            <a:pPr marL="82296" indent="0">
              <a:buNone/>
            </a:pPr>
            <a:r>
              <a:rPr lang="ro-RO" dirty="0" smtClean="0"/>
              <a:t>*conform, contrat, potrivit</a:t>
            </a:r>
          </a:p>
          <a:p>
            <a:pPr marL="82296" indent="0">
              <a:buNone/>
            </a:pPr>
            <a:r>
              <a:rPr lang="ro-RO" dirty="0" smtClean="0"/>
              <a:t>A mers </a:t>
            </a:r>
            <a:r>
              <a:rPr lang="ro-RO" b="1" dirty="0" smtClean="0"/>
              <a:t>până</a:t>
            </a:r>
            <a:r>
              <a:rPr lang="ro-RO" dirty="0" smtClean="0"/>
              <a:t> s-a înnoptat.			</a:t>
            </a:r>
          </a:p>
          <a:p>
            <a:pPr marL="82296" indent="0">
              <a:buNone/>
            </a:pPr>
            <a:r>
              <a:rPr lang="ro-RO" dirty="0" smtClean="0"/>
              <a:t>Apele au crescut </a:t>
            </a:r>
            <a:r>
              <a:rPr lang="ro-RO" b="1" dirty="0" smtClean="0"/>
              <a:t>până</a:t>
            </a:r>
            <a:r>
              <a:rPr lang="ro-RO" dirty="0" smtClean="0"/>
              <a:t> au distrus podurile.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076056" y="4941168"/>
            <a:ext cx="360040" cy="5040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6516216" y="5733256"/>
            <a:ext cx="432048" cy="432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36296" y="562611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Conjuncție subordonatoare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5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CONJUNCȚIA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 dirty="0" smtClean="0"/>
              <a:t>Conjuncții coordonatoare</a:t>
            </a:r>
          </a:p>
          <a:p>
            <a:r>
              <a:rPr lang="ro-RO" dirty="0" smtClean="0"/>
              <a:t>Conjuncții subordonatoare</a:t>
            </a:r>
          </a:p>
          <a:p>
            <a:endParaRPr lang="ro-RO" dirty="0" smtClean="0"/>
          </a:p>
          <a:p>
            <a:r>
              <a:rPr lang="ro-RO" dirty="0" smtClean="0"/>
              <a:t>După structură: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Conjuncții </a:t>
            </a:r>
            <a:r>
              <a:rPr lang="ro-RO" b="1" dirty="0" smtClean="0"/>
              <a:t>neanalizabile</a:t>
            </a:r>
            <a:r>
              <a:rPr lang="ro-RO" dirty="0" smtClean="0"/>
              <a:t>: </a:t>
            </a:r>
            <a:r>
              <a:rPr lang="ro-RO" i="1" dirty="0" smtClean="0"/>
              <a:t>că</a:t>
            </a:r>
            <a:r>
              <a:rPr lang="ro-RO" dirty="0" smtClean="0"/>
              <a:t>, </a:t>
            </a:r>
            <a:r>
              <a:rPr lang="ro-RO" i="1" dirty="0" smtClean="0"/>
              <a:t>ci</a:t>
            </a:r>
            <a:r>
              <a:rPr lang="ro-RO" dirty="0" smtClean="0"/>
              <a:t>, </a:t>
            </a:r>
            <a:r>
              <a:rPr lang="ro-RO" i="1" dirty="0" smtClean="0"/>
              <a:t>dar</a:t>
            </a:r>
            <a:r>
              <a:rPr lang="ro-RO" dirty="0" smtClean="0"/>
              <a:t>...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Conjuncții </a:t>
            </a:r>
            <a:r>
              <a:rPr lang="ro-RO" b="1" dirty="0" smtClean="0"/>
              <a:t>analizabile</a:t>
            </a:r>
            <a:r>
              <a:rPr lang="ro-RO" dirty="0" smtClean="0"/>
              <a:t>: </a:t>
            </a:r>
            <a:r>
              <a:rPr lang="ro-RO" i="1" dirty="0" smtClean="0"/>
              <a:t>deși</a:t>
            </a:r>
            <a:r>
              <a:rPr lang="ro-RO" dirty="0" smtClean="0"/>
              <a:t>, </a:t>
            </a:r>
            <a:r>
              <a:rPr lang="ro-RO" i="1" dirty="0" smtClean="0"/>
              <a:t>fiindcă</a:t>
            </a:r>
            <a:r>
              <a:rPr lang="ro-RO" dirty="0" smtClean="0"/>
              <a:t>, </a:t>
            </a:r>
            <a:r>
              <a:rPr lang="ro-RO" i="1" dirty="0" smtClean="0"/>
              <a:t>ca să</a:t>
            </a:r>
            <a:r>
              <a:rPr lang="ro-RO" dirty="0" smtClean="0"/>
              <a:t>...</a:t>
            </a:r>
          </a:p>
          <a:p>
            <a:pPr>
              <a:buFont typeface="Wingdings" pitchFamily="2" charset="2"/>
              <a:buChar char="q"/>
            </a:pPr>
            <a:r>
              <a:rPr lang="ro-RO" b="1" dirty="0" smtClean="0"/>
              <a:t>Locuțiuni conjuncționale</a:t>
            </a:r>
            <a:r>
              <a:rPr lang="ro-RO" dirty="0" smtClean="0"/>
              <a:t>: </a:t>
            </a:r>
            <a:r>
              <a:rPr lang="ro-RO" i="1" dirty="0" smtClean="0"/>
              <a:t>cum că</a:t>
            </a:r>
            <a:r>
              <a:rPr lang="ro-RO" dirty="0" smtClean="0"/>
              <a:t>, </a:t>
            </a:r>
            <a:r>
              <a:rPr lang="ro-RO" i="1" dirty="0" smtClean="0"/>
              <a:t>doar că</a:t>
            </a:r>
            <a:r>
              <a:rPr lang="ro-RO" dirty="0" smtClean="0"/>
              <a:t>, </a:t>
            </a:r>
            <a:r>
              <a:rPr lang="ro-RO" i="1" dirty="0" smtClean="0"/>
              <a:t>pe măsură ce </a:t>
            </a:r>
            <a:r>
              <a:rPr lang="ro-RO" dirty="0" smtClean="0"/>
              <a:t>+ locuțiuni conjuncționale noi: </a:t>
            </a:r>
            <a:r>
              <a:rPr lang="ro-RO" i="1" dirty="0" smtClean="0"/>
              <a:t>ca atare</a:t>
            </a:r>
            <a:r>
              <a:rPr lang="ro-RO" dirty="0" smtClean="0"/>
              <a:t>, </a:t>
            </a:r>
            <a:r>
              <a:rPr lang="ro-RO" i="1" dirty="0" smtClean="0"/>
              <a:t>în concluzie</a:t>
            </a:r>
            <a:r>
              <a:rPr lang="ro-RO" dirty="0" smtClean="0"/>
              <a:t>, </a:t>
            </a:r>
            <a:r>
              <a:rPr lang="ro-RO" i="1" dirty="0" smtClean="0"/>
              <a:t>prin urmare</a:t>
            </a:r>
            <a:r>
              <a:rPr lang="ro-RO" dirty="0" smtClean="0"/>
              <a:t>...</a:t>
            </a:r>
          </a:p>
          <a:p>
            <a:pPr marL="82296" indent="0">
              <a:buNone/>
            </a:pPr>
            <a:endParaRPr lang="ro-RO" dirty="0" smtClean="0"/>
          </a:p>
        </p:txBody>
      </p:sp>
      <p:sp>
        <p:nvSpPr>
          <p:cNvPr id="4" name="Right Brace 3"/>
          <p:cNvSpPr/>
          <p:nvPr/>
        </p:nvSpPr>
        <p:spPr>
          <a:xfrm>
            <a:off x="6588224" y="1700808"/>
            <a:ext cx="432048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dirty="0" smtClean="0"/>
              <a:t>Conjuncții și locuțiuni conjuncționale coordonatoare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 smtClean="0"/>
              <a:t>Copulative</a:t>
            </a:r>
            <a:r>
              <a:rPr lang="ro-RO" dirty="0" smtClean="0"/>
              <a:t>: </a:t>
            </a:r>
            <a:r>
              <a:rPr lang="ro-RO" i="1" dirty="0" smtClean="0"/>
              <a:t>și</a:t>
            </a:r>
            <a:r>
              <a:rPr lang="ro-RO" dirty="0" smtClean="0"/>
              <a:t>, </a:t>
            </a:r>
            <a:r>
              <a:rPr lang="ro-RO" i="1" dirty="0" smtClean="0"/>
              <a:t>nici</a:t>
            </a:r>
            <a:r>
              <a:rPr lang="ro-RO" dirty="0" smtClean="0"/>
              <a:t> (nici...nici); </a:t>
            </a:r>
            <a:r>
              <a:rPr lang="ro-RO" i="1" dirty="0" smtClean="0"/>
              <a:t>cât și</a:t>
            </a:r>
            <a:r>
              <a:rPr lang="ro-RO" dirty="0" smtClean="0"/>
              <a:t>, </a:t>
            </a:r>
            <a:r>
              <a:rPr lang="ro-RO" i="1" dirty="0" smtClean="0"/>
              <a:t>precum și</a:t>
            </a:r>
            <a:r>
              <a:rPr lang="ro-RO" dirty="0" smtClean="0"/>
              <a:t>, </a:t>
            </a:r>
            <a:r>
              <a:rPr lang="ro-RO" i="1" dirty="0" smtClean="0"/>
              <a:t>ca și</a:t>
            </a:r>
          </a:p>
          <a:p>
            <a:r>
              <a:rPr lang="ro-RO" b="1" dirty="0" smtClean="0"/>
              <a:t>Disjunctive</a:t>
            </a:r>
            <a:r>
              <a:rPr lang="ro-RO" dirty="0" smtClean="0"/>
              <a:t>: </a:t>
            </a:r>
            <a:r>
              <a:rPr lang="ro-RO" i="1" dirty="0" smtClean="0"/>
              <a:t>sau</a:t>
            </a:r>
            <a:r>
              <a:rPr lang="ro-RO" dirty="0" smtClean="0"/>
              <a:t>, </a:t>
            </a:r>
            <a:r>
              <a:rPr lang="ro-RO" i="1" dirty="0" smtClean="0"/>
              <a:t>ori</a:t>
            </a:r>
            <a:r>
              <a:rPr lang="ro-RO" dirty="0" smtClean="0"/>
              <a:t>, </a:t>
            </a:r>
            <a:r>
              <a:rPr lang="ro-RO" i="1" dirty="0" smtClean="0"/>
              <a:t>fie</a:t>
            </a:r>
            <a:r>
              <a:rPr lang="ro-RO" dirty="0" smtClean="0"/>
              <a:t>, </a:t>
            </a:r>
            <a:r>
              <a:rPr lang="ro-RO" i="1" dirty="0" smtClean="0"/>
              <a:t>au</a:t>
            </a:r>
          </a:p>
          <a:p>
            <a:r>
              <a:rPr lang="ro-RO" b="1" dirty="0" smtClean="0"/>
              <a:t>Adversative</a:t>
            </a:r>
            <a:r>
              <a:rPr lang="ro-RO" dirty="0" smtClean="0"/>
              <a:t>: </a:t>
            </a:r>
            <a:r>
              <a:rPr lang="ro-RO" i="1" dirty="0" smtClean="0"/>
              <a:t>iar</a:t>
            </a:r>
            <a:r>
              <a:rPr lang="ro-RO" dirty="0" smtClean="0"/>
              <a:t>, </a:t>
            </a:r>
            <a:r>
              <a:rPr lang="ro-RO" i="1" dirty="0" smtClean="0"/>
              <a:t>dar</a:t>
            </a:r>
            <a:r>
              <a:rPr lang="ro-RO" dirty="0" smtClean="0"/>
              <a:t>, </a:t>
            </a:r>
            <a:r>
              <a:rPr lang="ro-RO" i="1" dirty="0" smtClean="0"/>
              <a:t>însă</a:t>
            </a:r>
            <a:r>
              <a:rPr lang="ro-RO" dirty="0" smtClean="0"/>
              <a:t>, </a:t>
            </a:r>
            <a:r>
              <a:rPr lang="ro-RO" i="1" dirty="0" smtClean="0"/>
              <a:t>ci</a:t>
            </a:r>
            <a:r>
              <a:rPr lang="ro-RO" dirty="0" smtClean="0"/>
              <a:t>, </a:t>
            </a:r>
            <a:r>
              <a:rPr lang="ro-RO" i="1" dirty="0" smtClean="0"/>
              <a:t>or</a:t>
            </a:r>
            <a:r>
              <a:rPr lang="ro-RO" dirty="0" smtClean="0"/>
              <a:t>; </a:t>
            </a:r>
            <a:r>
              <a:rPr lang="ro-RO" i="1" dirty="0" smtClean="0"/>
              <a:t>numai c</a:t>
            </a:r>
            <a:r>
              <a:rPr lang="ro-RO" dirty="0" smtClean="0"/>
              <a:t>ă, </a:t>
            </a:r>
            <a:r>
              <a:rPr lang="ro-RO" i="1" dirty="0" smtClean="0"/>
              <a:t>doar că</a:t>
            </a:r>
            <a:r>
              <a:rPr lang="ro-RO" dirty="0" smtClean="0"/>
              <a:t>, </a:t>
            </a:r>
            <a:r>
              <a:rPr lang="ro-RO" i="1" dirty="0" smtClean="0"/>
              <a:t>numai cât</a:t>
            </a:r>
          </a:p>
          <a:p>
            <a:r>
              <a:rPr lang="ro-RO" b="1" dirty="0" smtClean="0"/>
              <a:t>Concluzive</a:t>
            </a:r>
            <a:r>
              <a:rPr lang="ro-RO" dirty="0" smtClean="0"/>
              <a:t>: </a:t>
            </a:r>
            <a:r>
              <a:rPr lang="ro-RO" i="1" dirty="0" smtClean="0"/>
              <a:t>așadar</a:t>
            </a:r>
            <a:r>
              <a:rPr lang="ro-RO" dirty="0" smtClean="0"/>
              <a:t>, </a:t>
            </a:r>
            <a:r>
              <a:rPr lang="ro-RO" i="1" dirty="0" smtClean="0"/>
              <a:t>dar</a:t>
            </a:r>
            <a:r>
              <a:rPr lang="ro-RO" dirty="0" smtClean="0"/>
              <a:t>, </a:t>
            </a:r>
            <a:r>
              <a:rPr lang="ro-RO" i="1" dirty="0" smtClean="0"/>
              <a:t>deci</a:t>
            </a:r>
            <a:r>
              <a:rPr lang="ro-RO" dirty="0" smtClean="0"/>
              <a:t>, </a:t>
            </a:r>
            <a:r>
              <a:rPr lang="ro-RO" i="1" dirty="0" smtClean="0"/>
              <a:t>carevasăzică</a:t>
            </a:r>
            <a:r>
              <a:rPr lang="ro-RO" dirty="0" smtClean="0"/>
              <a:t>, </a:t>
            </a:r>
            <a:r>
              <a:rPr lang="ro-RO" i="1" dirty="0" smtClean="0"/>
              <a:t>vasăzică</a:t>
            </a:r>
            <a:r>
              <a:rPr lang="ro-RO" dirty="0" smtClean="0"/>
              <a:t>; </a:t>
            </a:r>
            <a:r>
              <a:rPr lang="ro-RO" i="1" dirty="0" smtClean="0"/>
              <a:t>ca atare</a:t>
            </a:r>
            <a:r>
              <a:rPr lang="ro-RO" dirty="0" smtClean="0"/>
              <a:t>, </a:t>
            </a:r>
            <a:r>
              <a:rPr lang="ro-RO" i="1" dirty="0" smtClean="0"/>
              <a:t>așa că</a:t>
            </a:r>
            <a:r>
              <a:rPr lang="ro-RO" dirty="0" smtClean="0"/>
              <a:t>, </a:t>
            </a:r>
            <a:r>
              <a:rPr lang="ro-RO" i="1" dirty="0" smtClean="0"/>
              <a:t>de aceea</a:t>
            </a:r>
            <a:r>
              <a:rPr lang="ro-RO" dirty="0" smtClean="0"/>
              <a:t>, </a:t>
            </a:r>
            <a:r>
              <a:rPr lang="ro-RO" i="1" dirty="0" smtClean="0"/>
              <a:t>în concluzie,</a:t>
            </a:r>
            <a:r>
              <a:rPr lang="ro-RO" dirty="0" smtClean="0"/>
              <a:t> </a:t>
            </a:r>
            <a:r>
              <a:rPr lang="ro-RO" i="1" dirty="0" smtClean="0"/>
              <a:t>în consecință</a:t>
            </a:r>
            <a:r>
              <a:rPr lang="ro-RO" dirty="0" smtClean="0"/>
              <a:t>, </a:t>
            </a:r>
            <a:r>
              <a:rPr lang="ro-RO" i="1" dirty="0" smtClean="0"/>
              <a:t>prin urmare</a:t>
            </a:r>
            <a:r>
              <a:rPr lang="ro-RO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04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INTERJECȚIA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o-RO" dirty="0" smtClean="0"/>
              <a:t>În funcție de </a:t>
            </a:r>
            <a:r>
              <a:rPr lang="ro-RO" i="1" dirty="0" smtClean="0"/>
              <a:t>natura semnificației </a:t>
            </a:r>
            <a:r>
              <a:rPr lang="ro-RO" dirty="0" smtClean="0"/>
              <a:t>lor:</a:t>
            </a:r>
          </a:p>
          <a:p>
            <a:pPr marL="82296" indent="0" algn="just">
              <a:buNone/>
            </a:pPr>
            <a:r>
              <a:rPr lang="ro-RO" dirty="0" smtClean="0"/>
              <a:t>Interjecții </a:t>
            </a:r>
            <a:r>
              <a:rPr lang="ro-RO" b="1" dirty="0" smtClean="0"/>
              <a:t>propriu-zise</a:t>
            </a:r>
          </a:p>
          <a:p>
            <a:pPr marL="82296" indent="0" algn="just">
              <a:buNone/>
            </a:pPr>
            <a:r>
              <a:rPr lang="ro-RO" b="1" dirty="0" smtClean="0"/>
              <a:t>Onomatopee</a:t>
            </a:r>
            <a:r>
              <a:rPr lang="ro-RO" dirty="0" smtClean="0"/>
              <a:t> (interjecții onomatopeice)</a:t>
            </a:r>
          </a:p>
          <a:p>
            <a:pPr algn="just"/>
            <a:r>
              <a:rPr lang="ro-RO" dirty="0" smtClean="0"/>
              <a:t>În funcție de </a:t>
            </a:r>
            <a:r>
              <a:rPr lang="ro-RO" i="1" dirty="0" smtClean="0"/>
              <a:t>modul de constituire</a:t>
            </a:r>
            <a:r>
              <a:rPr lang="ro-RO" dirty="0" smtClean="0"/>
              <a:t>:</a:t>
            </a:r>
          </a:p>
          <a:p>
            <a:pPr marL="82296" indent="0" algn="just">
              <a:buNone/>
            </a:pPr>
            <a:r>
              <a:rPr lang="ro-RO" dirty="0" smtClean="0"/>
              <a:t>Interjecții </a:t>
            </a:r>
            <a:r>
              <a:rPr lang="ro-RO" b="1" dirty="0" smtClean="0"/>
              <a:t>primare</a:t>
            </a:r>
          </a:p>
          <a:p>
            <a:pPr marL="82296" indent="0" algn="just">
              <a:buNone/>
            </a:pPr>
            <a:r>
              <a:rPr lang="ro-RO" dirty="0" smtClean="0"/>
              <a:t>Interjecții </a:t>
            </a:r>
            <a:r>
              <a:rPr lang="ro-RO" b="1" dirty="0" smtClean="0"/>
              <a:t>secundare</a:t>
            </a:r>
            <a:r>
              <a:rPr lang="ro-RO" dirty="0" smtClean="0"/>
              <a:t> (improprii) – conversiune: Doamne, păcatele mele, vezi Doamne.</a:t>
            </a:r>
          </a:p>
          <a:p>
            <a:pPr algn="just"/>
            <a:r>
              <a:rPr lang="ro-RO" dirty="0" smtClean="0"/>
              <a:t>În funcție de </a:t>
            </a:r>
            <a:r>
              <a:rPr lang="ro-RO" i="1" dirty="0" smtClean="0"/>
              <a:t>numărul de componente</a:t>
            </a:r>
            <a:r>
              <a:rPr lang="ro-RO" dirty="0" smtClean="0"/>
              <a:t>:</a:t>
            </a:r>
          </a:p>
          <a:p>
            <a:pPr marL="82296" indent="0" algn="just">
              <a:buNone/>
            </a:pPr>
            <a:r>
              <a:rPr lang="ro-RO" dirty="0" smtClean="0"/>
              <a:t>Interjecții </a:t>
            </a:r>
            <a:r>
              <a:rPr lang="ro-RO" b="1" dirty="0" smtClean="0"/>
              <a:t>simple</a:t>
            </a:r>
            <a:r>
              <a:rPr lang="ro-RO" dirty="0" smtClean="0"/>
              <a:t>: ah, miau... + bâldâbâc, cucurigu</a:t>
            </a:r>
          </a:p>
          <a:p>
            <a:pPr marL="82296" indent="0" algn="just">
              <a:buNone/>
            </a:pPr>
            <a:r>
              <a:rPr lang="ro-RO" dirty="0" smtClean="0"/>
              <a:t>Interjecții </a:t>
            </a:r>
            <a:r>
              <a:rPr lang="ro-RO" b="1" dirty="0" smtClean="0"/>
              <a:t>repetate</a:t>
            </a:r>
            <a:r>
              <a:rPr lang="ro-RO" dirty="0" smtClean="0"/>
              <a:t>: pis-pis, cioc-cioc...</a:t>
            </a:r>
          </a:p>
          <a:p>
            <a:pPr marL="82296" indent="0" algn="just">
              <a:buNone/>
            </a:pPr>
            <a:r>
              <a:rPr lang="ro-RO" dirty="0" smtClean="0"/>
              <a:t>Intejecții </a:t>
            </a:r>
            <a:r>
              <a:rPr lang="ro-RO" b="1" dirty="0" smtClean="0"/>
              <a:t>compuse</a:t>
            </a:r>
            <a:r>
              <a:rPr lang="ro-RO" dirty="0" smtClean="0"/>
              <a:t>: ding-dang, tic-tac, tura-vura + ei aș, ei na, ia uite, (i)ete fleoșc, (i)ete na, (i)ete scârț</a:t>
            </a:r>
          </a:p>
          <a:p>
            <a:pPr marL="82296" indent="0" algn="just">
              <a:buNone/>
            </a:pPr>
            <a:r>
              <a:rPr lang="ro-RO" b="1" dirty="0" smtClean="0"/>
              <a:t>Locuțiuni interjecționale</a:t>
            </a:r>
            <a:r>
              <a:rPr lang="ro-RO" dirty="0" smtClean="0"/>
              <a:t>: ce mai, ei asta-i, ei bine, ei și?, ia te uită, ia vezi, măi să fie, nu zău, vai de mine...</a:t>
            </a:r>
            <a:r>
              <a:rPr lang="ro-RO" dirty="0"/>
              <a:t> </a:t>
            </a:r>
            <a:r>
              <a:rPr lang="ro-RO" dirty="0" smtClean="0"/>
              <a:t>+ interjecții secundare care au în componența lor cel puțin două cuvinte: Ce Dumnezeu!, Doamne ferește!, Doamne păzește!, Ferească sfântul!, păcatele mele!...</a:t>
            </a:r>
          </a:p>
          <a:p>
            <a:pPr marL="82296" indent="0" algn="just">
              <a:buNone/>
            </a:pPr>
            <a:endParaRPr lang="ro-RO" dirty="0" smtClean="0"/>
          </a:p>
        </p:txBody>
      </p:sp>
    </p:spTree>
    <p:extLst>
      <p:ext uri="{BB962C8B-B14F-4D97-AF65-F5344CB8AC3E}">
        <p14:creationId xmlns:p14="http://schemas.microsoft.com/office/powerpoint/2010/main" val="230695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Atenție!</a:t>
            </a:r>
          </a:p>
          <a:p>
            <a:r>
              <a:rPr lang="ro-RO" dirty="0" smtClean="0">
                <a:solidFill>
                  <a:schemeClr val="accent3"/>
                </a:solidFill>
              </a:rPr>
              <a:t>Haide</a:t>
            </a:r>
            <a:r>
              <a:rPr lang="ro-RO" dirty="0" smtClean="0"/>
              <a:t>, </a:t>
            </a:r>
            <a:r>
              <a:rPr lang="ro-RO" dirty="0" smtClean="0">
                <a:solidFill>
                  <a:schemeClr val="accent3"/>
                </a:solidFill>
              </a:rPr>
              <a:t>poftim</a:t>
            </a:r>
            <a:r>
              <a:rPr lang="ro-RO" dirty="0" smtClean="0"/>
              <a:t>, </a:t>
            </a:r>
            <a:r>
              <a:rPr lang="ro-RO" dirty="0" smtClean="0">
                <a:solidFill>
                  <a:schemeClr val="accent3"/>
                </a:solidFill>
              </a:rPr>
              <a:t>uite</a:t>
            </a:r>
            <a:r>
              <a:rPr lang="ro-RO" dirty="0" smtClean="0"/>
              <a:t>:</a:t>
            </a:r>
          </a:p>
          <a:p>
            <a:pPr marL="82296" indent="0">
              <a:buNone/>
            </a:pPr>
            <a:r>
              <a:rPr lang="ro-RO" dirty="0">
                <a:solidFill>
                  <a:srgbClr val="00B050"/>
                </a:solidFill>
              </a:rPr>
              <a:t>h</a:t>
            </a:r>
            <a:r>
              <a:rPr lang="ro-RO" dirty="0" smtClean="0">
                <a:solidFill>
                  <a:srgbClr val="00B050"/>
                </a:solidFill>
              </a:rPr>
              <a:t>aide</a:t>
            </a:r>
            <a:r>
              <a:rPr lang="ro-RO" b="1" dirty="0" smtClean="0">
                <a:solidFill>
                  <a:srgbClr val="00B050"/>
                </a:solidFill>
              </a:rPr>
              <a:t>ți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pofti</a:t>
            </a:r>
            <a:r>
              <a:rPr lang="ro-RO" b="1" dirty="0" smtClean="0">
                <a:solidFill>
                  <a:srgbClr val="00B050"/>
                </a:solidFill>
              </a:rPr>
              <a:t>ți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uita</a:t>
            </a:r>
            <a:r>
              <a:rPr lang="ro-RO" b="1" dirty="0" smtClean="0">
                <a:solidFill>
                  <a:srgbClr val="00B050"/>
                </a:solidFill>
              </a:rPr>
              <a:t>ți</a:t>
            </a:r>
          </a:p>
          <a:p>
            <a:pPr marL="82296" indent="0">
              <a:buNone/>
            </a:pPr>
            <a:r>
              <a:rPr lang="ro-RO" dirty="0">
                <a:solidFill>
                  <a:srgbClr val="00B050"/>
                </a:solidFill>
              </a:rPr>
              <a:t>h</a:t>
            </a:r>
            <a:r>
              <a:rPr lang="ro-RO" dirty="0" smtClean="0">
                <a:solidFill>
                  <a:srgbClr val="00B050"/>
                </a:solidFill>
              </a:rPr>
              <a:t>aide</a:t>
            </a:r>
            <a:r>
              <a:rPr lang="ro-RO" b="1" dirty="0" smtClean="0">
                <a:solidFill>
                  <a:srgbClr val="00B050"/>
                </a:solidFill>
              </a:rPr>
              <a:t>m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pofti</a:t>
            </a:r>
            <a:r>
              <a:rPr lang="ro-RO" b="1" dirty="0" smtClean="0">
                <a:solidFill>
                  <a:srgbClr val="00B050"/>
                </a:solidFill>
              </a:rPr>
              <a:t>m</a:t>
            </a:r>
          </a:p>
          <a:p>
            <a:pPr marL="82296" indent="0">
              <a:buNone/>
            </a:pPr>
            <a:r>
              <a:rPr lang="ro-RO" dirty="0" smtClean="0"/>
              <a:t>		atașate morfeme ale predicației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907704" y="3861048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5220072" y="2924944"/>
            <a:ext cx="360040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56176" y="2780928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Existența desinenței se explică prin originea lor verbală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96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Valori ale interjecțiilor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o-RO" dirty="0" smtClean="0"/>
              <a:t>1. Interjecții cu </a:t>
            </a:r>
            <a:r>
              <a:rPr lang="ro-RO" dirty="0" smtClean="0">
                <a:solidFill>
                  <a:srgbClr val="C00000"/>
                </a:solidFill>
              </a:rPr>
              <a:t>valoare emotivă </a:t>
            </a:r>
            <a:r>
              <a:rPr lang="ro-RO" dirty="0" smtClean="0"/>
              <a:t>(expresivă):</a:t>
            </a:r>
          </a:p>
          <a:p>
            <a:pPr marL="82296" indent="0">
              <a:buNone/>
            </a:pPr>
            <a:r>
              <a:rPr lang="ro-RO" dirty="0" smtClean="0"/>
              <a:t>    Ptiu, bravo, mde, of, vai...</a:t>
            </a:r>
          </a:p>
          <a:p>
            <a:r>
              <a:rPr lang="ro-RO" dirty="0" smtClean="0"/>
              <a:t>2. Interjecții </a:t>
            </a:r>
            <a:r>
              <a:rPr lang="ro-RO" dirty="0" smtClean="0">
                <a:solidFill>
                  <a:srgbClr val="C00000"/>
                </a:solidFill>
              </a:rPr>
              <a:t>injonctive</a:t>
            </a:r>
            <a:r>
              <a:rPr lang="ro-RO" dirty="0" smtClean="0"/>
              <a:t>/ persuasive (exprimă un ordin sau un îndemn): psst, sst, stop, ho, nani, zât, marș...</a:t>
            </a:r>
          </a:p>
          <a:p>
            <a:r>
              <a:rPr lang="ro-RO" dirty="0" smtClean="0"/>
              <a:t>3. Interjecții </a:t>
            </a:r>
            <a:r>
              <a:rPr lang="ro-RO" dirty="0" smtClean="0">
                <a:solidFill>
                  <a:srgbClr val="C00000"/>
                </a:solidFill>
              </a:rPr>
              <a:t>adresative</a:t>
            </a:r>
            <a:r>
              <a:rPr lang="ro-RO" dirty="0" smtClean="0"/>
              <a:t> (apelative): alo, bă, băi, bre, fa, fă, hei, mă, măi, pst, cuțu, pis, pui-pui</a:t>
            </a:r>
          </a:p>
          <a:p>
            <a:r>
              <a:rPr lang="ro-RO" dirty="0" smtClean="0"/>
              <a:t>4. Interjecții cu valoare </a:t>
            </a:r>
            <a:r>
              <a:rPr lang="ro-RO" dirty="0" smtClean="0">
                <a:solidFill>
                  <a:srgbClr val="C00000"/>
                </a:solidFill>
              </a:rPr>
              <a:t>fatică</a:t>
            </a:r>
            <a:r>
              <a:rPr lang="ro-RO" dirty="0" smtClean="0"/>
              <a:t>: alo, aha, îhî</a:t>
            </a:r>
          </a:p>
          <a:p>
            <a:r>
              <a:rPr lang="ro-RO" dirty="0" smtClean="0"/>
              <a:t>5. Interjecții </a:t>
            </a:r>
            <a:r>
              <a:rPr lang="ro-RO" dirty="0" smtClean="0">
                <a:solidFill>
                  <a:srgbClr val="C00000"/>
                </a:solidFill>
              </a:rPr>
              <a:t>prezentative</a:t>
            </a:r>
            <a:r>
              <a:rPr lang="ro-RO" dirty="0" smtClean="0"/>
              <a:t>/ ostensive: ia, iacă, iacătă, iată, uite</a:t>
            </a:r>
          </a:p>
          <a:p>
            <a:r>
              <a:rPr lang="ro-RO" dirty="0" smtClean="0"/>
              <a:t>6. Interjecții care funcționează ca </a:t>
            </a:r>
            <a:r>
              <a:rPr lang="ro-RO" dirty="0" smtClean="0">
                <a:solidFill>
                  <a:srgbClr val="C00000"/>
                </a:solidFill>
              </a:rPr>
              <a:t>mărci discursive </a:t>
            </a:r>
            <a:r>
              <a:rPr lang="ro-RO" dirty="0" smtClean="0"/>
              <a:t>sau dialogale: ai, aș, de, deh, ei, hm, iată, îhî, păi, uite, zău</a:t>
            </a:r>
          </a:p>
          <a:p>
            <a:r>
              <a:rPr lang="ro-RO" dirty="0" smtClean="0"/>
              <a:t>7. Interjecții folosite drept </a:t>
            </a:r>
            <a:r>
              <a:rPr lang="ro-RO" dirty="0" smtClean="0">
                <a:solidFill>
                  <a:srgbClr val="C00000"/>
                </a:solidFill>
              </a:rPr>
              <a:t>formule de politețe</a:t>
            </a:r>
            <a:r>
              <a:rPr lang="ro-RO" dirty="0" smtClean="0"/>
              <a:t>: adio, bonjur, bună, ciao, pa, servus, mersi, pardon</a:t>
            </a:r>
          </a:p>
          <a:p>
            <a:r>
              <a:rPr lang="ro-RO" dirty="0" smtClean="0"/>
              <a:t>8. Interjecții cu </a:t>
            </a:r>
            <a:r>
              <a:rPr lang="ro-RO" dirty="0" smtClean="0">
                <a:solidFill>
                  <a:srgbClr val="C00000"/>
                </a:solidFill>
              </a:rPr>
              <a:t>funcție referențială </a:t>
            </a:r>
            <a:r>
              <a:rPr lang="ro-RO" dirty="0" smtClean="0"/>
              <a:t>informativă: pas, amin, aleluia</a:t>
            </a:r>
          </a:p>
          <a:p>
            <a:r>
              <a:rPr lang="ro-RO" dirty="0" smtClean="0"/>
              <a:t>9. Interjecții cu </a:t>
            </a:r>
            <a:r>
              <a:rPr lang="ro-RO" dirty="0" smtClean="0">
                <a:solidFill>
                  <a:srgbClr val="C00000"/>
                </a:solidFill>
              </a:rPr>
              <a:t>rol eufonic</a:t>
            </a:r>
            <a:r>
              <a:rPr lang="ro-RO" dirty="0" smtClean="0"/>
              <a:t>: la-la-la, tra-la-la, u-iu-iu, ia-ia-ia, ilai-la, ler/lerui/lerului...</a:t>
            </a:r>
          </a:p>
          <a:p>
            <a:r>
              <a:rPr lang="ro-RO" dirty="0" smtClean="0"/>
              <a:t>10. </a:t>
            </a:r>
            <a:r>
              <a:rPr lang="ro-RO" dirty="0" smtClean="0">
                <a:solidFill>
                  <a:srgbClr val="C00000"/>
                </a:solidFill>
              </a:rPr>
              <a:t>Onomatopee</a:t>
            </a:r>
            <a:r>
              <a:rPr lang="ro-RO" dirty="0" smtClean="0"/>
              <a:t>: cirip, ham...</a:t>
            </a:r>
          </a:p>
        </p:txBody>
      </p:sp>
    </p:spTree>
    <p:extLst>
      <p:ext uri="{BB962C8B-B14F-4D97-AF65-F5344CB8AC3E}">
        <p14:creationId xmlns:p14="http://schemas.microsoft.com/office/powerpoint/2010/main" val="154201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810546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 smtClean="0"/>
              <a:t>Sintaxa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endParaRPr lang="en-US" dirty="0" smtClean="0"/>
          </a:p>
          <a:p>
            <a:pPr marL="82296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Clasa cantitativelor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2000" dirty="0" smtClean="0"/>
              <a:t>Se manifestă la nivel lexical prin numerale, substantive ca </a:t>
            </a:r>
            <a:r>
              <a:rPr lang="ro-RO" sz="2000" b="1" i="1" dirty="0" smtClean="0"/>
              <a:t>pereche</a:t>
            </a:r>
            <a:r>
              <a:rPr lang="ro-RO" sz="2000" dirty="0" smtClean="0"/>
              <a:t>, </a:t>
            </a:r>
            <a:r>
              <a:rPr lang="ro-RO" sz="2000" b="1" i="1" dirty="0" smtClean="0"/>
              <a:t>duzină</a:t>
            </a:r>
            <a:r>
              <a:rPr lang="ro-RO" sz="2000" dirty="0" smtClean="0"/>
              <a:t>, substantive care presupun componență multiplă, dar nedeterminată: </a:t>
            </a:r>
            <a:r>
              <a:rPr lang="ro-RO" sz="2000" b="1" i="1" dirty="0" smtClean="0"/>
              <a:t>grup</a:t>
            </a:r>
            <a:r>
              <a:rPr lang="ro-RO" sz="2000" dirty="0" smtClean="0"/>
              <a:t>, </a:t>
            </a:r>
            <a:r>
              <a:rPr lang="ro-RO" sz="2000" b="1" i="1" dirty="0" smtClean="0"/>
              <a:t>popor</a:t>
            </a:r>
            <a:r>
              <a:rPr lang="ro-RO" sz="2000" dirty="0" smtClean="0"/>
              <a:t>, </a:t>
            </a:r>
            <a:r>
              <a:rPr lang="ro-RO" sz="2000" b="1" i="1" dirty="0" smtClean="0"/>
              <a:t>cârd</a:t>
            </a:r>
            <a:r>
              <a:rPr lang="ro-RO" sz="2000" dirty="0" smtClean="0"/>
              <a:t>, </a:t>
            </a:r>
            <a:r>
              <a:rPr lang="ro-RO" sz="2000" b="1" i="1" dirty="0" smtClean="0"/>
              <a:t>mulțime</a:t>
            </a:r>
            <a:r>
              <a:rPr lang="ro-RO" sz="2000" dirty="0" smtClean="0"/>
              <a:t>.</a:t>
            </a:r>
          </a:p>
          <a:p>
            <a:pPr algn="just"/>
            <a:r>
              <a:rPr lang="ro-RO" sz="2000" dirty="0" smtClean="0"/>
              <a:t>* Unele, precum </a:t>
            </a:r>
            <a:r>
              <a:rPr lang="ro-RO" sz="2000" b="1" i="1" dirty="0" smtClean="0"/>
              <a:t>echipă</a:t>
            </a:r>
            <a:r>
              <a:rPr lang="ro-RO" sz="2000" dirty="0" smtClean="0"/>
              <a:t>, </a:t>
            </a:r>
            <a:r>
              <a:rPr lang="ro-RO" sz="2000" b="1" i="1" dirty="0" smtClean="0"/>
              <a:t>brigadă</a:t>
            </a:r>
            <a:r>
              <a:rPr lang="ro-RO" sz="2000" dirty="0" smtClean="0"/>
              <a:t>, sunt compatibile (în situația în care e vorba de informații cu un număr de membri fixat regulamentar) și cu precizarea numerică a cantității.</a:t>
            </a:r>
          </a:p>
          <a:p>
            <a:pPr algn="just"/>
            <a:r>
              <a:rPr lang="ro-RO" sz="2000" b="1" i="1" dirty="0" smtClean="0"/>
              <a:t>Ex. </a:t>
            </a:r>
            <a:r>
              <a:rPr lang="ro-RO" sz="2000" b="1" i="1" dirty="0"/>
              <a:t>e</a:t>
            </a:r>
            <a:r>
              <a:rPr lang="ro-RO" sz="2000" b="1" i="1" dirty="0" smtClean="0"/>
              <a:t>chipa </a:t>
            </a:r>
            <a:r>
              <a:rPr lang="ro-RO" sz="2000" dirty="0" smtClean="0"/>
              <a:t>(de fotbal) = </a:t>
            </a:r>
            <a:r>
              <a:rPr lang="ro-RO" sz="2000" b="1" i="1" dirty="0" smtClean="0"/>
              <a:t>unsprezecele</a:t>
            </a:r>
            <a:r>
              <a:rPr lang="ro-RO" sz="2000" dirty="0" smtClean="0"/>
              <a:t> (stelist)</a:t>
            </a:r>
          </a:p>
          <a:p>
            <a:pPr algn="just"/>
            <a:r>
              <a:rPr lang="ro-RO" sz="2000" dirty="0" smtClean="0"/>
              <a:t>Componenta cantitativă caracterizează și semnificația unor pronume și adjective nedefinite (</a:t>
            </a:r>
            <a:r>
              <a:rPr lang="ro-RO" sz="2000" b="1" i="1" dirty="0" smtClean="0"/>
              <a:t>mult</a:t>
            </a:r>
            <a:r>
              <a:rPr lang="ro-RO" sz="2000" dirty="0" smtClean="0"/>
              <a:t>, </a:t>
            </a:r>
            <a:r>
              <a:rPr lang="ro-RO" sz="2000" b="1" i="1" dirty="0" smtClean="0"/>
              <a:t>puțin</a:t>
            </a:r>
            <a:r>
              <a:rPr lang="ro-RO" sz="2000" dirty="0" smtClean="0"/>
              <a:t>), a unor adjective și adverbe (</a:t>
            </a:r>
            <a:r>
              <a:rPr lang="ro-RO" sz="2000" b="1" i="1" dirty="0" smtClean="0"/>
              <a:t>dublu</a:t>
            </a:r>
            <a:r>
              <a:rPr lang="ro-RO" sz="2000" dirty="0" smtClean="0"/>
              <a:t>, </a:t>
            </a:r>
            <a:r>
              <a:rPr lang="ro-RO" sz="2000" b="1" i="1" dirty="0" smtClean="0"/>
              <a:t>triplu</a:t>
            </a:r>
            <a:r>
              <a:rPr lang="ro-RO" sz="2000" dirty="0" smtClean="0"/>
              <a:t>, </a:t>
            </a:r>
            <a:r>
              <a:rPr lang="ro-RO" sz="2000" b="1" i="1" dirty="0" smtClean="0"/>
              <a:t>enorm</a:t>
            </a:r>
            <a:r>
              <a:rPr lang="ro-RO" sz="2000" dirty="0" smtClean="0"/>
              <a:t>, </a:t>
            </a:r>
            <a:r>
              <a:rPr lang="ro-RO" sz="2000" b="1" i="1" dirty="0" smtClean="0"/>
              <a:t>aproximativ</a:t>
            </a:r>
            <a:r>
              <a:rPr lang="ro-RO" sz="2000" dirty="0" smtClean="0"/>
              <a:t>, </a:t>
            </a:r>
            <a:r>
              <a:rPr lang="ro-RO" sz="2000" b="1" i="1" dirty="0" smtClean="0"/>
              <a:t>cam</a:t>
            </a:r>
            <a:r>
              <a:rPr lang="ro-RO" sz="2000" dirty="0" smtClean="0"/>
              <a:t>, </a:t>
            </a:r>
            <a:r>
              <a:rPr lang="ro-RO" sz="2000" b="1" i="1" dirty="0" smtClean="0"/>
              <a:t>prea</a:t>
            </a:r>
            <a:r>
              <a:rPr lang="ro-RO" sz="2000" dirty="0" smtClean="0"/>
              <a:t>), a unor grupări locuționale (</a:t>
            </a:r>
            <a:r>
              <a:rPr lang="ro-RO" sz="2000" b="1" i="1" dirty="0" smtClean="0"/>
              <a:t>de mii de ori</a:t>
            </a:r>
            <a:r>
              <a:rPr lang="ro-RO" sz="2000" dirty="0" smtClean="0"/>
              <a:t>, </a:t>
            </a:r>
            <a:r>
              <a:rPr lang="ro-RO" sz="2000" b="1" i="1" dirty="0" smtClean="0"/>
              <a:t>câtă frunză, câtă iarbă</a:t>
            </a:r>
            <a:r>
              <a:rPr lang="ro-RO" sz="2000" dirty="0" smtClean="0"/>
              <a:t>), a unor verbe (</a:t>
            </a:r>
            <a:r>
              <a:rPr lang="ro-RO" sz="2000" b="1" i="1" dirty="0" smtClean="0"/>
              <a:t>a înzeci</a:t>
            </a:r>
            <a:r>
              <a:rPr lang="ro-RO" sz="2000" dirty="0" smtClean="0"/>
              <a:t>, </a:t>
            </a:r>
            <a:r>
              <a:rPr lang="ro-RO" sz="2000" b="1" i="1" dirty="0" smtClean="0"/>
              <a:t>a înmulți</a:t>
            </a:r>
            <a:r>
              <a:rPr lang="ro-RO" sz="2000" dirty="0" smtClean="0"/>
              <a:t>, </a:t>
            </a:r>
            <a:r>
              <a:rPr lang="ro-RO" sz="2000" b="1" i="1" dirty="0" smtClean="0"/>
              <a:t>a diminua</a:t>
            </a:r>
            <a:r>
              <a:rPr lang="ro-RO" sz="2000" dirty="0" smtClean="0"/>
              <a:t>, </a:t>
            </a:r>
            <a:r>
              <a:rPr lang="ro-RO" sz="2000" b="1" i="1" dirty="0" smtClean="0"/>
              <a:t>a mări</a:t>
            </a:r>
            <a:r>
              <a:rPr lang="ro-RO" sz="2000" dirty="0" smtClean="0"/>
              <a:t>, </a:t>
            </a:r>
            <a:r>
              <a:rPr lang="ro-RO" sz="2000" b="1" i="1" dirty="0" smtClean="0"/>
              <a:t>a agrava</a:t>
            </a:r>
            <a:r>
              <a:rPr lang="ro-RO" sz="2000" dirty="0" smtClean="0"/>
              <a:t>).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274250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Rela</a:t>
            </a:r>
            <a:r>
              <a:rPr lang="ro-RO" dirty="0" smtClean="0"/>
              <a:t>ții sintactice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o-RO" sz="2000" dirty="0" smtClean="0"/>
              <a:t>1. Relația de dependență (de subordonare)</a:t>
            </a:r>
          </a:p>
          <a:p>
            <a:pPr algn="just">
              <a:buFont typeface="Wingdings" pitchFamily="2" charset="2"/>
              <a:buChar char="v"/>
            </a:pPr>
            <a:r>
              <a:rPr lang="ro-RO" sz="2000" dirty="0" smtClean="0"/>
              <a:t>Relația de dependență</a:t>
            </a:r>
          </a:p>
          <a:p>
            <a:pPr marL="82296" indent="0" algn="just">
              <a:buNone/>
            </a:pPr>
            <a:r>
              <a:rPr lang="ro-RO" sz="2000" dirty="0"/>
              <a:t>r</a:t>
            </a:r>
            <a:r>
              <a:rPr lang="ro-RO" sz="2000" dirty="0" smtClean="0"/>
              <a:t>egent ~ dependent</a:t>
            </a:r>
          </a:p>
          <a:p>
            <a:pPr algn="just">
              <a:buFont typeface="Wingdings" pitchFamily="2" charset="2"/>
              <a:buChar char="v"/>
            </a:pPr>
            <a:r>
              <a:rPr lang="ro-RO" sz="2000" dirty="0" smtClean="0"/>
              <a:t>Relația de dependență bilaterală (interdependență)</a:t>
            </a:r>
          </a:p>
          <a:p>
            <a:pPr marL="82296" indent="0" algn="just">
              <a:buNone/>
            </a:pPr>
            <a:r>
              <a:rPr lang="ro-RO" sz="2000" dirty="0"/>
              <a:t>s</a:t>
            </a:r>
            <a:r>
              <a:rPr lang="ro-RO" sz="2000" dirty="0" smtClean="0"/>
              <a:t>ubiect ~ predicat</a:t>
            </a:r>
          </a:p>
          <a:p>
            <a:pPr algn="just">
              <a:buFont typeface="Wingdings" pitchFamily="2" charset="2"/>
              <a:buChar char="v"/>
            </a:pPr>
            <a:r>
              <a:rPr lang="ro-RO" sz="2000" dirty="0" smtClean="0"/>
              <a:t>Relația de dependență unilaterală</a:t>
            </a:r>
          </a:p>
          <a:p>
            <a:pPr marL="82296" indent="0" algn="just">
              <a:buNone/>
            </a:pPr>
            <a:r>
              <a:rPr lang="ro-RO" sz="2000" dirty="0"/>
              <a:t>r</a:t>
            </a:r>
            <a:r>
              <a:rPr lang="ro-RO" sz="2000" dirty="0" smtClean="0"/>
              <a:t>egent ~ adjunct</a:t>
            </a:r>
          </a:p>
          <a:p>
            <a:pPr marL="82296" indent="0" algn="just">
              <a:buNone/>
            </a:pPr>
            <a:r>
              <a:rPr lang="ro-RO" sz="2000" dirty="0" smtClean="0"/>
              <a:t>2. Relația de nondependență (de coordonare)</a:t>
            </a:r>
          </a:p>
          <a:p>
            <a:pPr marL="82296" indent="0" algn="just">
              <a:buNone/>
            </a:pPr>
            <a:r>
              <a:rPr lang="ro-RO" sz="2000" dirty="0" smtClean="0"/>
              <a:t>3. Relația de echivalență (apozitivă)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48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dirty="0" smtClean="0"/>
              <a:t>Structuri sintactice (Grupuri sintactice)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o-RO" dirty="0" smtClean="0"/>
              <a:t>Grupul verbal (GV)</a:t>
            </a:r>
          </a:p>
          <a:p>
            <a:pPr marL="82296" indent="0" algn="just">
              <a:buNone/>
            </a:pPr>
            <a:r>
              <a:rPr lang="ro-RO" dirty="0" smtClean="0"/>
              <a:t>nume </a:t>
            </a:r>
            <a:r>
              <a:rPr lang="ro-RO" dirty="0"/>
              <a:t>predicativ = complement predicativ / complement predicativ al </a:t>
            </a:r>
            <a:r>
              <a:rPr lang="ro-RO" dirty="0" smtClean="0"/>
              <a:t>subiectului</a:t>
            </a:r>
          </a:p>
          <a:p>
            <a:pPr algn="just"/>
            <a:r>
              <a:rPr lang="ro-RO" dirty="0"/>
              <a:t>Grupul nominal (GN</a:t>
            </a:r>
            <a:r>
              <a:rPr lang="ro-RO" dirty="0" smtClean="0"/>
              <a:t>)</a:t>
            </a:r>
          </a:p>
          <a:p>
            <a:pPr lvl="1" algn="just">
              <a:buFont typeface="Wingdings" pitchFamily="2" charset="2"/>
              <a:buChar char="Ø"/>
            </a:pPr>
            <a:r>
              <a:rPr lang="ro-RO" dirty="0"/>
              <a:t>g</a:t>
            </a:r>
            <a:r>
              <a:rPr lang="ro-RO" dirty="0" smtClean="0"/>
              <a:t>rup </a:t>
            </a:r>
            <a:r>
              <a:rPr lang="ro-RO" dirty="0"/>
              <a:t>substantival</a:t>
            </a:r>
          </a:p>
          <a:p>
            <a:pPr lvl="1" algn="just">
              <a:buFont typeface="Wingdings" pitchFamily="2" charset="2"/>
              <a:buChar char="Ø"/>
            </a:pPr>
            <a:r>
              <a:rPr lang="ro-RO" dirty="0" smtClean="0"/>
              <a:t>grup pronominal</a:t>
            </a:r>
          </a:p>
          <a:p>
            <a:pPr lvl="1" algn="just">
              <a:buFont typeface="Wingdings" pitchFamily="2" charset="2"/>
              <a:buChar char="Ø"/>
            </a:pPr>
            <a:r>
              <a:rPr lang="ro-RO" dirty="0" smtClean="0"/>
              <a:t>Ggrupul nominal </a:t>
            </a:r>
            <a:r>
              <a:rPr lang="ro-RO" b="1" dirty="0" smtClean="0"/>
              <a:t>amplificat</a:t>
            </a:r>
            <a:r>
              <a:rPr lang="ro-RO" dirty="0" smtClean="0"/>
              <a:t> prin </a:t>
            </a:r>
            <a:r>
              <a:rPr lang="ro-RO" b="1" dirty="0" smtClean="0"/>
              <a:t>apoziționare</a:t>
            </a:r>
            <a:endParaRPr lang="ro-RO" b="1" dirty="0"/>
          </a:p>
          <a:p>
            <a:pPr algn="just"/>
            <a:r>
              <a:rPr lang="ro-RO" dirty="0"/>
              <a:t>Grupul adjectival</a:t>
            </a:r>
          </a:p>
          <a:p>
            <a:pPr algn="just"/>
            <a:r>
              <a:rPr lang="ro-RO" dirty="0"/>
              <a:t>Grupul adverbial</a:t>
            </a:r>
          </a:p>
          <a:p>
            <a:pPr algn="just"/>
            <a:r>
              <a:rPr lang="ro-RO" dirty="0"/>
              <a:t>Grupul interjecțional</a:t>
            </a:r>
          </a:p>
          <a:p>
            <a:pPr algn="just"/>
            <a:r>
              <a:rPr lang="ro-RO" dirty="0"/>
              <a:t>Grupul prepozițional</a:t>
            </a:r>
          </a:p>
          <a:p>
            <a:endParaRPr lang="ro-RO" dirty="0" smtClean="0"/>
          </a:p>
          <a:p>
            <a:pPr marL="82296" indent="0">
              <a:buNone/>
            </a:pPr>
            <a:endParaRPr lang="ro-RO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Construcții sintactice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dirty="0" smtClean="0"/>
              <a:t>1. </a:t>
            </a:r>
            <a:r>
              <a:rPr lang="ro-RO" sz="2800" dirty="0" smtClean="0"/>
              <a:t>construcții pasive și construcții impersonale</a:t>
            </a:r>
          </a:p>
          <a:p>
            <a:pPr algn="just"/>
            <a:r>
              <a:rPr lang="ro-RO" sz="2800" dirty="0" smtClean="0"/>
              <a:t>2. construcții reflexive și construcții reciproce</a:t>
            </a:r>
          </a:p>
          <a:p>
            <a:pPr algn="just"/>
            <a:r>
              <a:rPr lang="ro-RO" sz="2800" dirty="0" smtClean="0"/>
              <a:t>3. construcții cauzativ-factitive</a:t>
            </a:r>
          </a:p>
          <a:p>
            <a:pPr algn="just"/>
            <a:r>
              <a:rPr lang="ro-RO" sz="2800" dirty="0" smtClean="0"/>
              <a:t>4. construcții cu predicativ suplimentar</a:t>
            </a:r>
          </a:p>
          <a:p>
            <a:pPr algn="just"/>
            <a:r>
              <a:rPr lang="ro-RO" sz="2800" dirty="0" smtClean="0"/>
              <a:t>5. construcții comparative</a:t>
            </a:r>
          </a:p>
          <a:p>
            <a:pPr algn="just"/>
            <a:r>
              <a:rPr lang="ro-RO" sz="2800" dirty="0" smtClean="0"/>
              <a:t>6. construcții cu propoziții relative</a:t>
            </a:r>
          </a:p>
          <a:p>
            <a:pPr algn="just"/>
            <a:r>
              <a:rPr lang="ro-RO" sz="2800" dirty="0" smtClean="0"/>
              <a:t>7. construcții cu propoziții conjuncționale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543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2800" b="1" dirty="0" smtClean="0"/>
              <a:t>Construcții pasive și construcții impersonale</a:t>
            </a:r>
          </a:p>
          <a:p>
            <a:pPr marL="82296" indent="0" algn="just">
              <a:buNone/>
            </a:pPr>
            <a:r>
              <a:rPr lang="ro-RO" sz="2800" dirty="0" smtClean="0">
                <a:solidFill>
                  <a:srgbClr val="C00000"/>
                </a:solidFill>
              </a:rPr>
              <a:t>Diateza impersonală</a:t>
            </a:r>
            <a:r>
              <a:rPr lang="ro-RO" sz="2800" dirty="0" smtClean="0"/>
              <a:t>: caracterizează doar verbele intranzitive nonreflexive și noncopulative:</a:t>
            </a:r>
          </a:p>
          <a:p>
            <a:pPr marL="82296" indent="0" algn="just">
              <a:buNone/>
            </a:pPr>
            <a:r>
              <a:rPr lang="ro-RO" sz="2800" b="1" dirty="0" smtClean="0"/>
              <a:t>Se adoarme </a:t>
            </a:r>
            <a:r>
              <a:rPr lang="ro-RO" sz="2800" dirty="0" smtClean="0"/>
              <a:t>greu.</a:t>
            </a:r>
          </a:p>
          <a:p>
            <a:pPr marL="82296" indent="0" algn="just">
              <a:buNone/>
            </a:pPr>
            <a:r>
              <a:rPr lang="ro-RO" sz="2800" b="1" dirty="0" smtClean="0"/>
              <a:t>Se moare </a:t>
            </a:r>
            <a:r>
              <a:rPr lang="ro-RO" sz="2800" dirty="0" smtClean="0"/>
              <a:t>repede.</a:t>
            </a:r>
          </a:p>
          <a:p>
            <a:pPr marL="82296" indent="0" algn="just">
              <a:buNone/>
            </a:pPr>
            <a:r>
              <a:rPr lang="ro-RO" sz="2800" b="1" dirty="0" smtClean="0"/>
              <a:t>Se muncește </a:t>
            </a:r>
            <a:r>
              <a:rPr lang="ro-RO" sz="2800" dirty="0" smtClean="0"/>
              <a:t>mult.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505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 algn="just">
              <a:buNone/>
            </a:pPr>
            <a:r>
              <a:rPr lang="ro-RO" b="1" dirty="0" smtClean="0"/>
              <a:t>Construcții reflexive și construcții reciproce</a:t>
            </a:r>
          </a:p>
          <a:p>
            <a:pPr algn="just"/>
            <a:r>
              <a:rPr lang="ro-RO" dirty="0" smtClean="0">
                <a:solidFill>
                  <a:srgbClr val="00B050"/>
                </a:solidFill>
              </a:rPr>
              <a:t>Acuzativ posesiv</a:t>
            </a:r>
            <a:r>
              <a:rPr lang="ro-RO" dirty="0" smtClean="0"/>
              <a:t>:</a:t>
            </a:r>
          </a:p>
          <a:p>
            <a:pPr marL="82296" indent="0" algn="just">
              <a:buNone/>
            </a:pPr>
            <a:r>
              <a:rPr lang="ro-RO" b="1" dirty="0"/>
              <a:t>Mă doare </a:t>
            </a:r>
            <a:r>
              <a:rPr lang="ro-RO" dirty="0"/>
              <a:t>capul.</a:t>
            </a:r>
          </a:p>
          <a:p>
            <a:pPr marL="82296" indent="0" algn="just">
              <a:buNone/>
            </a:pPr>
            <a:r>
              <a:rPr lang="ro-RO" b="1" dirty="0"/>
              <a:t>Mă doare </a:t>
            </a:r>
            <a:r>
              <a:rPr lang="ro-RO" dirty="0"/>
              <a:t>spatele.</a:t>
            </a:r>
          </a:p>
          <a:p>
            <a:pPr marL="82296" indent="0" algn="just">
              <a:buNone/>
            </a:pPr>
            <a:r>
              <a:rPr lang="ro-RO" b="1" dirty="0"/>
              <a:t>Mă mănâncă </a:t>
            </a:r>
            <a:r>
              <a:rPr lang="ro-RO" dirty="0"/>
              <a:t>spatele.</a:t>
            </a:r>
          </a:p>
          <a:p>
            <a:pPr marL="82296" indent="0" algn="just">
              <a:buNone/>
            </a:pPr>
            <a:r>
              <a:rPr lang="ro-RO" b="1" dirty="0"/>
              <a:t>Mă apasă </a:t>
            </a:r>
            <a:r>
              <a:rPr lang="ro-RO" dirty="0"/>
              <a:t>la stomac.</a:t>
            </a:r>
          </a:p>
          <a:p>
            <a:pPr marL="82296" indent="0" algn="just">
              <a:buNone/>
            </a:pPr>
            <a:endParaRPr lang="ro-RO" dirty="0" smtClean="0"/>
          </a:p>
          <a:p>
            <a:pPr algn="just"/>
            <a:r>
              <a:rPr lang="ro-RO" dirty="0" smtClean="0">
                <a:solidFill>
                  <a:srgbClr val="00B050"/>
                </a:solidFill>
              </a:rPr>
              <a:t>Clitic reflexiv gramatical </a:t>
            </a:r>
            <a:r>
              <a:rPr lang="ro-RO" dirty="0" smtClean="0">
                <a:solidFill>
                  <a:srgbClr val="C00000"/>
                </a:solidFill>
              </a:rPr>
              <a:t>se</a:t>
            </a:r>
            <a:r>
              <a:rPr lang="ro-RO" dirty="0" smtClean="0"/>
              <a:t>:</a:t>
            </a:r>
          </a:p>
          <a:p>
            <a:pPr marL="82296" indent="0" algn="just">
              <a:buNone/>
            </a:pPr>
            <a:r>
              <a:rPr lang="ro-RO" dirty="0" smtClean="0"/>
              <a:t>Cartea </a:t>
            </a:r>
            <a:r>
              <a:rPr lang="ro-RO" b="1" dirty="0" smtClean="0"/>
              <a:t>se citește </a:t>
            </a:r>
            <a:r>
              <a:rPr lang="ro-RO" dirty="0" smtClean="0"/>
              <a:t>și apoi </a:t>
            </a:r>
            <a:r>
              <a:rPr lang="ro-RO" b="1" dirty="0" smtClean="0"/>
              <a:t>se restituie </a:t>
            </a:r>
            <a:r>
              <a:rPr lang="ro-RO" dirty="0" smtClean="0"/>
              <a:t>la bibliotecă.</a:t>
            </a:r>
          </a:p>
          <a:p>
            <a:pPr marL="82296" indent="0" algn="just">
              <a:buNone/>
            </a:pPr>
            <a:r>
              <a:rPr lang="ro-RO" b="1" dirty="0" smtClean="0"/>
              <a:t>Se doarme </a:t>
            </a:r>
            <a:r>
              <a:rPr lang="ro-RO" dirty="0" smtClean="0"/>
              <a:t>mult.</a:t>
            </a:r>
          </a:p>
          <a:p>
            <a:pPr marL="82296" indent="0" algn="just">
              <a:buNone/>
            </a:pPr>
            <a:r>
              <a:rPr lang="ro-RO" b="1" dirty="0" smtClean="0"/>
              <a:t>Se merge </a:t>
            </a:r>
            <a:r>
              <a:rPr lang="ro-RO" dirty="0" smtClean="0"/>
              <a:t>pe jos.</a:t>
            </a:r>
          </a:p>
          <a:p>
            <a:pPr marL="82296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2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o-RO" dirty="0" smtClean="0"/>
              <a:t>Construcții </a:t>
            </a:r>
            <a:r>
              <a:rPr lang="ro-RO" dirty="0" smtClean="0">
                <a:solidFill>
                  <a:srgbClr val="C00000"/>
                </a:solidFill>
              </a:rPr>
              <a:t>cauzativ-factitive</a:t>
            </a:r>
          </a:p>
          <a:p>
            <a:pPr marL="82296" indent="0" algn="just">
              <a:buNone/>
            </a:pPr>
            <a:r>
              <a:rPr lang="ro-RO" dirty="0" smtClean="0"/>
              <a:t>Vârsta mea fragedă </a:t>
            </a:r>
            <a:r>
              <a:rPr lang="ro-RO" i="1" dirty="0" smtClean="0"/>
              <a:t>m-a făcut să dau greș</a:t>
            </a:r>
            <a:r>
              <a:rPr lang="ro-RO" dirty="0" smtClean="0"/>
              <a:t>.</a:t>
            </a:r>
          </a:p>
          <a:p>
            <a:pPr marL="82296" indent="0" algn="just">
              <a:buNone/>
            </a:pPr>
            <a:r>
              <a:rPr lang="ro-RO" dirty="0" smtClean="0"/>
              <a:t>Ion </a:t>
            </a:r>
            <a:r>
              <a:rPr lang="ro-RO" i="1" dirty="0" smtClean="0"/>
              <a:t>l-a rugat / convins / forțat / silit / îmboldit pe Gheorghe să vină</a:t>
            </a:r>
            <a:r>
              <a:rPr lang="ro-RO" dirty="0" smtClean="0"/>
              <a:t>.</a:t>
            </a:r>
          </a:p>
          <a:p>
            <a:pPr marL="82296" indent="0" algn="just">
              <a:buNone/>
            </a:pPr>
            <a:endParaRPr lang="ro-RO" dirty="0" smtClean="0"/>
          </a:p>
          <a:p>
            <a:pPr algn="just"/>
            <a:r>
              <a:rPr lang="ro-RO" dirty="0" smtClean="0"/>
              <a:t>Construcții </a:t>
            </a:r>
            <a:r>
              <a:rPr lang="ro-RO" dirty="0" smtClean="0">
                <a:solidFill>
                  <a:srgbClr val="C00000"/>
                </a:solidFill>
              </a:rPr>
              <a:t>cauzativ-ergative</a:t>
            </a:r>
          </a:p>
          <a:p>
            <a:pPr marL="82296" indent="0" algn="just">
              <a:buNone/>
            </a:pPr>
            <a:r>
              <a:rPr lang="ro-RO" dirty="0" smtClean="0"/>
              <a:t>Războiul </a:t>
            </a:r>
            <a:r>
              <a:rPr lang="ro-RO" i="1" dirty="0" smtClean="0"/>
              <a:t>a început</a:t>
            </a:r>
            <a:r>
              <a:rPr lang="ro-RO" dirty="0" smtClean="0"/>
              <a:t>. – Aliații </a:t>
            </a:r>
            <a:r>
              <a:rPr lang="ro-RO" i="1" dirty="0" smtClean="0"/>
              <a:t>au început </a:t>
            </a:r>
            <a:r>
              <a:rPr lang="ro-RO" dirty="0" smtClean="0"/>
              <a:t>războiul.</a:t>
            </a:r>
          </a:p>
          <a:p>
            <a:pPr marL="82296" indent="0" algn="just">
              <a:buNone/>
            </a:pPr>
            <a:r>
              <a:rPr lang="ro-RO" dirty="0" smtClean="0"/>
              <a:t>Laptele </a:t>
            </a:r>
            <a:r>
              <a:rPr lang="ro-RO" i="1" dirty="0" smtClean="0"/>
              <a:t>a fiert</a:t>
            </a:r>
            <a:r>
              <a:rPr lang="ro-RO" dirty="0" smtClean="0"/>
              <a:t>. – Eu </a:t>
            </a:r>
            <a:r>
              <a:rPr lang="ro-RO" i="1" dirty="0" smtClean="0"/>
              <a:t>am fiert </a:t>
            </a:r>
            <a:r>
              <a:rPr lang="ro-RO" dirty="0" smtClean="0"/>
              <a:t>laptele.</a:t>
            </a:r>
          </a:p>
          <a:p>
            <a:pPr marL="82296" indent="0" algn="just">
              <a:buNone/>
            </a:pPr>
            <a:r>
              <a:rPr lang="ro-RO" dirty="0" smtClean="0"/>
              <a:t>Prăjitura </a:t>
            </a:r>
            <a:r>
              <a:rPr lang="ro-RO" i="1" dirty="0" smtClean="0"/>
              <a:t>s-a copt</a:t>
            </a:r>
            <a:r>
              <a:rPr lang="ro-RO" dirty="0" smtClean="0"/>
              <a:t>. – Eu </a:t>
            </a:r>
            <a:r>
              <a:rPr lang="ro-RO" i="1" dirty="0" smtClean="0"/>
              <a:t>am co</a:t>
            </a:r>
            <a:r>
              <a:rPr lang="ro-RO" dirty="0" smtClean="0"/>
              <a:t>pt prăjitura.</a:t>
            </a:r>
          </a:p>
          <a:p>
            <a:pPr marL="82296" indent="0" algn="just">
              <a:buNone/>
            </a:pPr>
            <a:r>
              <a:rPr lang="ro-RO" dirty="0" smtClean="0"/>
              <a:t>Maria </a:t>
            </a:r>
            <a:r>
              <a:rPr lang="ro-RO" i="1" dirty="0" smtClean="0"/>
              <a:t>s-a speriat</a:t>
            </a:r>
            <a:r>
              <a:rPr lang="ro-RO" dirty="0" smtClean="0"/>
              <a:t>. – Fulgerul </a:t>
            </a:r>
            <a:r>
              <a:rPr lang="ro-RO" i="1" dirty="0" smtClean="0"/>
              <a:t>a speriat</a:t>
            </a:r>
            <a:r>
              <a:rPr lang="ro-RO" dirty="0" smtClean="0"/>
              <a:t>-o pe Maria.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82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 smtClean="0"/>
              <a:t>Construcții comparative</a:t>
            </a:r>
          </a:p>
          <a:p>
            <a:pPr marL="82296" indent="0">
              <a:buNone/>
            </a:pPr>
            <a:r>
              <a:rPr lang="ro-RO" dirty="0">
                <a:solidFill>
                  <a:srgbClr val="C00000"/>
                </a:solidFill>
              </a:rPr>
              <a:t>c</a:t>
            </a:r>
            <a:r>
              <a:rPr lang="ro-RO" dirty="0" smtClean="0">
                <a:solidFill>
                  <a:srgbClr val="C00000"/>
                </a:solidFill>
              </a:rPr>
              <a:t>omplement comparativ proporțional</a:t>
            </a:r>
          </a:p>
          <a:p>
            <a:pPr marL="82296" indent="0">
              <a:buNone/>
            </a:pPr>
            <a:r>
              <a:rPr lang="ro-RO" dirty="0">
                <a:solidFill>
                  <a:srgbClr val="00B050"/>
                </a:solidFill>
              </a:rPr>
              <a:t>p</a:t>
            </a:r>
            <a:r>
              <a:rPr lang="ro-RO" dirty="0" smtClean="0">
                <a:solidFill>
                  <a:srgbClr val="00B050"/>
                </a:solidFill>
              </a:rPr>
              <a:t>e cât... pe atât</a:t>
            </a:r>
          </a:p>
          <a:p>
            <a:pPr marL="82296" indent="0">
              <a:buNone/>
            </a:pPr>
            <a:r>
              <a:rPr lang="ro-RO" dirty="0" smtClean="0"/>
              <a:t>Ex: un om </a:t>
            </a:r>
            <a:r>
              <a:rPr lang="ro-RO" b="1" dirty="0" smtClean="0"/>
              <a:t>pe cât de bun la treabă</a:t>
            </a:r>
            <a:r>
              <a:rPr lang="ro-RO" dirty="0" smtClean="0"/>
              <a:t>, pe atât de modest</a:t>
            </a:r>
          </a:p>
          <a:p>
            <a:pPr marL="82296" indent="0">
              <a:buNone/>
            </a:pPr>
            <a:r>
              <a:rPr lang="ro-RO" dirty="0">
                <a:solidFill>
                  <a:srgbClr val="C00000"/>
                </a:solidFill>
              </a:rPr>
              <a:t>c</a:t>
            </a:r>
            <a:r>
              <a:rPr lang="ro-RO" dirty="0" smtClean="0">
                <a:solidFill>
                  <a:srgbClr val="C00000"/>
                </a:solidFill>
              </a:rPr>
              <a:t>omplement comparativ</a:t>
            </a:r>
          </a:p>
          <a:p>
            <a:pPr marL="82296" indent="0">
              <a:buNone/>
            </a:pPr>
            <a:r>
              <a:rPr lang="ro-RO" dirty="0" smtClean="0"/>
              <a:t>Ex: dulce </a:t>
            </a:r>
            <a:r>
              <a:rPr lang="ro-RO" b="1" dirty="0" smtClean="0"/>
              <a:t>ca mierea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970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o-RO" b="1" dirty="0" smtClean="0"/>
              <a:t>Construcții cu propoziții relative</a:t>
            </a:r>
          </a:p>
          <a:p>
            <a:pPr marL="82296" indent="0" algn="just">
              <a:buNone/>
            </a:pPr>
            <a:r>
              <a:rPr lang="ro-RO" dirty="0">
                <a:solidFill>
                  <a:srgbClr val="C00000"/>
                </a:solidFill>
              </a:rPr>
              <a:t>c</a:t>
            </a:r>
            <a:r>
              <a:rPr lang="ro-RO" dirty="0" smtClean="0">
                <a:solidFill>
                  <a:srgbClr val="C00000"/>
                </a:solidFill>
              </a:rPr>
              <a:t>eea ce </a:t>
            </a:r>
            <a:r>
              <a:rPr lang="ro-RO" dirty="0" smtClean="0"/>
              <a:t>         singurul pronume relativ            compus</a:t>
            </a:r>
          </a:p>
          <a:p>
            <a:pPr algn="just">
              <a:buFont typeface="Arial" pitchFamily="34" charset="0"/>
              <a:buChar char="•"/>
            </a:pPr>
            <a:r>
              <a:rPr lang="ro-RO" dirty="0" smtClean="0"/>
              <a:t>propoziții relative cu antecedent:</a:t>
            </a:r>
          </a:p>
          <a:p>
            <a:pPr marL="82296" indent="0" algn="just">
              <a:buNone/>
            </a:pPr>
            <a:r>
              <a:rPr lang="ro-RO" dirty="0" smtClean="0"/>
              <a:t>Ex</a:t>
            </a:r>
            <a:r>
              <a:rPr lang="ro-RO" dirty="0"/>
              <a:t>: Mi-a fost de folos cartea </a:t>
            </a:r>
            <a:r>
              <a:rPr lang="ro-RO" i="1" dirty="0"/>
              <a:t>pe care mi-ai împrumutat-o</a:t>
            </a:r>
            <a:r>
              <a:rPr lang="ro-RO" i="1" dirty="0" smtClean="0"/>
              <a:t>.</a:t>
            </a:r>
          </a:p>
          <a:p>
            <a:pPr marL="82296" indent="0" algn="just">
              <a:buNone/>
            </a:pPr>
            <a:endParaRPr lang="ro-RO" dirty="0"/>
          </a:p>
          <a:p>
            <a:pPr marL="596646" indent="-514350" algn="just">
              <a:buAutoNum type="arabicPeriod"/>
            </a:pPr>
            <a:endParaRPr lang="ro-RO" dirty="0" smtClean="0"/>
          </a:p>
          <a:p>
            <a:pPr algn="just">
              <a:buFont typeface="Arial" pitchFamily="34" charset="0"/>
              <a:buChar char="•"/>
            </a:pPr>
            <a:r>
              <a:rPr lang="ro-RO" dirty="0"/>
              <a:t>p</a:t>
            </a:r>
            <a:r>
              <a:rPr lang="ro-RO" dirty="0" smtClean="0"/>
              <a:t>ropoziție relativă liberă:</a:t>
            </a:r>
          </a:p>
          <a:p>
            <a:pPr marL="82296" indent="0" algn="just">
              <a:buNone/>
            </a:pPr>
            <a:r>
              <a:rPr lang="ro-RO" dirty="0" smtClean="0"/>
              <a:t>Ex: Mi-a fost de folos </a:t>
            </a:r>
            <a:r>
              <a:rPr lang="ro-RO" i="1" dirty="0" smtClean="0"/>
              <a:t>ce mi-ai împrumutat</a:t>
            </a:r>
            <a:r>
              <a:rPr lang="ro-RO" dirty="0" smtClean="0"/>
              <a:t>.</a:t>
            </a:r>
          </a:p>
          <a:p>
            <a:pPr marL="82296" indent="0" algn="just">
              <a:buNone/>
            </a:pPr>
            <a:r>
              <a:rPr lang="ro-RO" dirty="0" smtClean="0"/>
              <a:t>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168424" y="18642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09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ro-RO" dirty="0" smtClean="0"/>
          </a:p>
          <a:p>
            <a:pPr marL="82296" indent="0">
              <a:buNone/>
            </a:pPr>
            <a:endParaRPr lang="ro-RO" dirty="0"/>
          </a:p>
          <a:p>
            <a:pPr marL="82296" indent="0" algn="ctr">
              <a:buNone/>
            </a:pPr>
            <a:r>
              <a:rPr lang="ro-RO" dirty="0" smtClean="0"/>
              <a:t>Funcții sintactice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29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Predicatul și predicația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>
                <a:solidFill>
                  <a:srgbClr val="C00000"/>
                </a:solidFill>
              </a:rPr>
              <a:t>Predicat</a:t>
            </a:r>
            <a:r>
              <a:rPr lang="en-US" dirty="0" smtClean="0">
                <a:solidFill>
                  <a:srgbClr val="C00000"/>
                </a:solidFill>
              </a:rPr>
              <a:t> semantic </a:t>
            </a:r>
            <a:r>
              <a:rPr lang="en-US" dirty="0" smtClean="0"/>
              <a:t>= </a:t>
            </a:r>
            <a:r>
              <a:rPr lang="en-US" dirty="0" err="1" smtClean="0"/>
              <a:t>componentul</a:t>
            </a:r>
            <a:r>
              <a:rPr lang="en-US" dirty="0" smtClean="0"/>
              <a:t> </a:t>
            </a:r>
            <a:r>
              <a:rPr lang="en-US" dirty="0" err="1" smtClean="0"/>
              <a:t>propozi</a:t>
            </a:r>
            <a:r>
              <a:rPr lang="ro-RO" dirty="0" smtClean="0"/>
              <a:t>ției care asociază unei entități </a:t>
            </a:r>
            <a:r>
              <a:rPr lang="ro-RO" dirty="0" smtClean="0">
                <a:solidFill>
                  <a:srgbClr val="00B050"/>
                </a:solidFill>
              </a:rPr>
              <a:t>o proprietate</a:t>
            </a:r>
            <a:r>
              <a:rPr lang="ro-RO" dirty="0" smtClean="0"/>
              <a:t>, sau care stabilește </a:t>
            </a:r>
            <a:r>
              <a:rPr lang="ro-RO" dirty="0" smtClean="0">
                <a:solidFill>
                  <a:srgbClr val="00B050"/>
                </a:solidFill>
              </a:rPr>
              <a:t>o relație determinată</a:t>
            </a:r>
            <a:r>
              <a:rPr lang="ro-RO" dirty="0" smtClean="0"/>
              <a:t> între două sau trei entități.</a:t>
            </a:r>
          </a:p>
          <a:p>
            <a:pPr algn="just"/>
            <a:r>
              <a:rPr lang="ro-RO" dirty="0" smtClean="0">
                <a:solidFill>
                  <a:srgbClr val="C00000"/>
                </a:solidFill>
              </a:rPr>
              <a:t>Predicat sintactic </a:t>
            </a:r>
            <a:r>
              <a:rPr lang="ro-RO" dirty="0" smtClean="0"/>
              <a:t>= centrul unui grup verbal</a:t>
            </a:r>
          </a:p>
          <a:p>
            <a:pPr algn="just"/>
            <a:r>
              <a:rPr lang="ro-RO" dirty="0" smtClean="0">
                <a:solidFill>
                  <a:srgbClr val="C00000"/>
                </a:solidFill>
              </a:rPr>
              <a:t>Predicat al enunțării </a:t>
            </a:r>
            <a:r>
              <a:rPr lang="ro-RO" dirty="0" smtClean="0"/>
              <a:t>= adaugă și trăsătura predicativității, o trăsătură a pragmaticului.</a:t>
            </a:r>
          </a:p>
          <a:p>
            <a:pPr marL="82296" indent="0" algn="just">
              <a:buNone/>
            </a:pPr>
            <a:endParaRPr lang="ro-RO" dirty="0" smtClean="0"/>
          </a:p>
          <a:p>
            <a:pPr algn="just">
              <a:buFont typeface="Wingdings" pitchFamily="2" charset="2"/>
              <a:buChar char="q"/>
            </a:pPr>
            <a:r>
              <a:rPr lang="ro-RO" dirty="0" smtClean="0"/>
              <a:t>Predicat </a:t>
            </a:r>
            <a:r>
              <a:rPr lang="ro-RO" dirty="0" smtClean="0">
                <a:solidFill>
                  <a:srgbClr val="C00000"/>
                </a:solidFill>
              </a:rPr>
              <a:t>simplu</a:t>
            </a:r>
            <a:r>
              <a:rPr lang="ro-RO" dirty="0" smtClean="0"/>
              <a:t> (predicat verbal, predicat locuțional) ~ predicat </a:t>
            </a:r>
            <a:r>
              <a:rPr lang="ro-RO" dirty="0" smtClean="0">
                <a:solidFill>
                  <a:srgbClr val="C00000"/>
                </a:solidFill>
              </a:rPr>
              <a:t>complex</a:t>
            </a:r>
          </a:p>
          <a:p>
            <a:pPr marL="82296" indent="0" algn="just">
              <a:buNone/>
            </a:pPr>
            <a:r>
              <a:rPr lang="ro-RO" dirty="0" smtClean="0"/>
              <a:t>Predicatul </a:t>
            </a:r>
            <a:r>
              <a:rPr lang="ro-RO" b="1" dirty="0" smtClean="0"/>
              <a:t>complex</a:t>
            </a:r>
            <a:r>
              <a:rPr lang="ro-RO" dirty="0" smtClean="0"/>
              <a:t> = pe lângă componenta lui semantică, include cel puțin unul dintre operatorii verbali de predicativitate</a:t>
            </a:r>
          </a:p>
          <a:p>
            <a:pPr marL="82296" indent="0" algn="just">
              <a:buNone/>
            </a:pPr>
            <a:r>
              <a:rPr lang="ro-RO" dirty="0" smtClean="0"/>
              <a:t>	predicatul nominal</a:t>
            </a:r>
          </a:p>
          <a:p>
            <a:pPr marL="82296" indent="0" algn="just">
              <a:buNone/>
            </a:pPr>
            <a:r>
              <a:rPr lang="ro-RO" dirty="0" smtClean="0"/>
              <a:t>	predicatul verbal la diateza pasivă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>
            <a:off x="2030108" y="4869160"/>
            <a:ext cx="309644" cy="713176"/>
          </a:xfrm>
          <a:prstGeom prst="leftBrace">
            <a:avLst>
              <a:gd name="adj1" fmla="val 31958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9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Clasa determinanților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2000" dirty="0"/>
              <a:t>a</a:t>
            </a:r>
            <a:r>
              <a:rPr lang="ro-RO" sz="2000" dirty="0" smtClean="0"/>
              <a:t>rticol (enclitic și proclitic)</a:t>
            </a:r>
          </a:p>
          <a:p>
            <a:pPr algn="just"/>
            <a:r>
              <a:rPr lang="ro-RO" sz="2000" dirty="0"/>
              <a:t>a</a:t>
            </a:r>
            <a:r>
              <a:rPr lang="ro-RO" sz="2000" dirty="0" smtClean="0"/>
              <a:t>djective pronominale</a:t>
            </a:r>
          </a:p>
          <a:p>
            <a:pPr algn="just"/>
            <a:r>
              <a:rPr lang="ro-RO" sz="2000" dirty="0"/>
              <a:t>n</a:t>
            </a:r>
            <a:r>
              <a:rPr lang="ro-RO" sz="2000" dirty="0" smtClean="0"/>
              <a:t>umerale</a:t>
            </a:r>
          </a:p>
          <a:p>
            <a:pPr algn="just"/>
            <a:r>
              <a:rPr lang="ro-RO" sz="2000" dirty="0"/>
              <a:t>a</a:t>
            </a:r>
            <a:r>
              <a:rPr lang="ro-RO" sz="2000" dirty="0" smtClean="0"/>
              <a:t>djective de origine adverbială (</a:t>
            </a:r>
            <a:r>
              <a:rPr lang="ro-RO" sz="2000" b="1" i="1" dirty="0" smtClean="0"/>
              <a:t>așa</a:t>
            </a:r>
            <a:r>
              <a:rPr lang="ro-RO" sz="2000" dirty="0" smtClean="0"/>
              <a:t>, </a:t>
            </a:r>
            <a:r>
              <a:rPr lang="ro-RO" sz="2000" b="1" i="1" dirty="0" smtClean="0"/>
              <a:t>asemenea</a:t>
            </a:r>
            <a:r>
              <a:rPr lang="ro-RO" sz="2000" dirty="0" smtClean="0"/>
              <a:t>)</a:t>
            </a:r>
          </a:p>
          <a:p>
            <a:pPr algn="just"/>
            <a:r>
              <a:rPr lang="ro-RO" sz="2000" dirty="0" smtClean="0"/>
              <a:t>grupări locuționale (</a:t>
            </a:r>
            <a:r>
              <a:rPr lang="ro-RO" sz="2000" b="1" i="1" dirty="0" smtClean="0"/>
              <a:t>astfel de</a:t>
            </a:r>
            <a:r>
              <a:rPr lang="ro-RO" sz="2000" dirty="0" smtClean="0"/>
              <a:t>, </a:t>
            </a:r>
            <a:r>
              <a:rPr lang="ro-RO" sz="2000" b="1" dirty="0" smtClean="0"/>
              <a:t>altfel de</a:t>
            </a:r>
            <a:r>
              <a:rPr lang="ro-RO" sz="2000" dirty="0" smtClean="0"/>
              <a:t>)</a:t>
            </a:r>
          </a:p>
          <a:p>
            <a:pPr algn="just"/>
            <a:endParaRPr lang="ro-RO" sz="2000" dirty="0"/>
          </a:p>
          <a:p>
            <a:pPr algn="just"/>
            <a:endParaRPr lang="ro-RO" sz="2000" dirty="0" smtClean="0"/>
          </a:p>
          <a:p>
            <a:pPr algn="just"/>
            <a:r>
              <a:rPr lang="ro-RO" sz="2000" dirty="0" smtClean="0"/>
              <a:t>Categoria determinanților este reprezentată de o clasă destul de numeroasă și gramatical neomogenă, reunind unități lingvistice afixale (articolul), dar și cuvinte și grupări locuționale, caracterizate fiecare printr-un comportament diferențiat.</a:t>
            </a:r>
            <a:endParaRPr lang="en-US" sz="2000" dirty="0"/>
          </a:p>
        </p:txBody>
      </p:sp>
      <p:sp>
        <p:nvSpPr>
          <p:cNvPr id="4" name="Right Arrow 3"/>
          <p:cNvSpPr/>
          <p:nvPr/>
        </p:nvSpPr>
        <p:spPr>
          <a:xfrm>
            <a:off x="1763688" y="35730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o-RO" dirty="0" smtClean="0"/>
              <a:t>Cazuri speciale ale exprimării predicatului simplu:</a:t>
            </a:r>
          </a:p>
          <a:p>
            <a:pPr algn="just"/>
            <a:r>
              <a:rPr lang="ro-RO" dirty="0" smtClean="0"/>
              <a:t>1. predicat interjecțional</a:t>
            </a:r>
          </a:p>
          <a:p>
            <a:pPr algn="just"/>
            <a:r>
              <a:rPr lang="ro-RO" dirty="0" smtClean="0"/>
              <a:t>2. predicat verbal la formă nepersonală</a:t>
            </a:r>
          </a:p>
          <a:p>
            <a:pPr algn="just">
              <a:buFont typeface="Wingdings" pitchFamily="2" charset="2"/>
              <a:buChar char="§"/>
            </a:pPr>
            <a:r>
              <a:rPr lang="ro-RO" dirty="0"/>
              <a:t>i</a:t>
            </a:r>
            <a:r>
              <a:rPr lang="ro-RO" dirty="0" smtClean="0"/>
              <a:t>nfinitiv: </a:t>
            </a:r>
            <a:r>
              <a:rPr lang="ro-RO" b="1" dirty="0" smtClean="0"/>
              <a:t>A nu se face </a:t>
            </a:r>
            <a:r>
              <a:rPr lang="ro-RO" dirty="0" smtClean="0"/>
              <a:t>zgomot!</a:t>
            </a:r>
          </a:p>
          <a:p>
            <a:pPr algn="just">
              <a:buFont typeface="Wingdings" pitchFamily="2" charset="2"/>
              <a:buChar char="§"/>
            </a:pPr>
            <a:r>
              <a:rPr lang="ro-RO" dirty="0" smtClean="0"/>
              <a:t>supin: </a:t>
            </a:r>
            <a:r>
              <a:rPr lang="ro-RO" b="1" dirty="0" smtClean="0"/>
              <a:t>De rezolvat </a:t>
            </a:r>
            <a:r>
              <a:rPr lang="ro-RO" dirty="0" smtClean="0"/>
              <a:t>primele două exerciții! </a:t>
            </a:r>
          </a:p>
          <a:p>
            <a:pPr algn="just"/>
            <a:r>
              <a:rPr lang="ro-RO" dirty="0" smtClean="0"/>
              <a:t>3. predicat adverbial: </a:t>
            </a:r>
            <a:r>
              <a:rPr lang="ro-RO" b="1" dirty="0" smtClean="0"/>
              <a:t>Firește</a:t>
            </a:r>
            <a:r>
              <a:rPr lang="ro-RO" dirty="0" smtClean="0"/>
              <a:t> că vii.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88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Predicatul nominal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447800"/>
            <a:ext cx="7530040" cy="4789512"/>
          </a:xfrm>
        </p:spPr>
        <p:txBody>
          <a:bodyPr>
            <a:noAutofit/>
          </a:bodyPr>
          <a:lstStyle/>
          <a:p>
            <a:r>
              <a:rPr lang="ro-RO" sz="1600" dirty="0" smtClean="0"/>
              <a:t>Numele predicativ – termeni propuși de alte gramatici: complement predicativ, atribut (gramatica franceză), atributiv (gramatici generative ale limbii române)</a:t>
            </a:r>
          </a:p>
          <a:p>
            <a:r>
              <a:rPr lang="ro-RO" sz="1600" dirty="0" smtClean="0"/>
              <a:t>Verbele copulative:</a:t>
            </a:r>
          </a:p>
          <a:p>
            <a:pPr marL="82296" indent="0">
              <a:buNone/>
            </a:pPr>
            <a:r>
              <a:rPr lang="ro-RO" sz="1600" dirty="0"/>
              <a:t>a</a:t>
            </a:r>
            <a:r>
              <a:rPr lang="ro-RO" sz="1600" dirty="0" smtClean="0"/>
              <a:t> fi, a deveni, a însemna, a se face, a ieși, a rămâne, apărea, a ajunge +</a:t>
            </a:r>
          </a:p>
          <a:p>
            <a:pPr marL="82296" indent="0">
              <a:buNone/>
            </a:pPr>
            <a:r>
              <a:rPr lang="ro-RO" sz="1600" dirty="0"/>
              <a:t>a</a:t>
            </a:r>
            <a:r>
              <a:rPr lang="ro-RO" sz="1600" dirty="0" smtClean="0"/>
              <a:t> veni (pop): El îmi vine cumnat.</a:t>
            </a:r>
          </a:p>
          <a:p>
            <a:pPr marL="82296" indent="0">
              <a:buNone/>
            </a:pPr>
            <a:r>
              <a:rPr lang="ro-RO" sz="1600" dirty="0"/>
              <a:t>a</a:t>
            </a:r>
            <a:r>
              <a:rPr lang="ro-RO" sz="1600" dirty="0" smtClean="0"/>
              <a:t> se ține (pop): Ion se ține prieten cu Gheorghe.</a:t>
            </a:r>
          </a:p>
          <a:p>
            <a:pPr marL="82296" indent="0">
              <a:buNone/>
            </a:pPr>
            <a:r>
              <a:rPr lang="ro-RO" sz="1600" dirty="0"/>
              <a:t>a</a:t>
            </a:r>
            <a:r>
              <a:rPr lang="ro-RO" sz="1600" dirty="0" smtClean="0"/>
              <a:t> se prinde (pop): Ei se prind prieteni.</a:t>
            </a:r>
          </a:p>
          <a:p>
            <a:pPr marL="82296" indent="0">
              <a:buNone/>
            </a:pPr>
            <a:r>
              <a:rPr lang="ro-RO" sz="1600" dirty="0"/>
              <a:t>a</a:t>
            </a:r>
            <a:r>
              <a:rPr lang="ro-RO" sz="1600" dirty="0" smtClean="0"/>
              <a:t> se da (pop., fam.): El se dă mare.</a:t>
            </a:r>
          </a:p>
          <a:p>
            <a:pPr marL="82296" indent="0">
              <a:buNone/>
            </a:pPr>
            <a:r>
              <a:rPr lang="ro-RO" sz="1600" dirty="0"/>
              <a:t>a</a:t>
            </a:r>
            <a:r>
              <a:rPr lang="ro-RO" sz="1600" dirty="0" smtClean="0"/>
              <a:t> face pe: El face pe prostul.</a:t>
            </a:r>
          </a:p>
          <a:p>
            <a:pPr marL="82296" indent="0">
              <a:buNone/>
            </a:pPr>
            <a:r>
              <a:rPr lang="ro-RO" sz="1600" dirty="0"/>
              <a:t>a</a:t>
            </a:r>
            <a:r>
              <a:rPr lang="ro-RO" sz="1600" dirty="0" smtClean="0"/>
              <a:t> se erija în: El se erijează în atotcunoscător.</a:t>
            </a:r>
          </a:p>
          <a:p>
            <a:pPr marL="82296" indent="0">
              <a:buNone/>
            </a:pPr>
            <a:r>
              <a:rPr lang="ro-RO" sz="1600" dirty="0"/>
              <a:t>a</a:t>
            </a:r>
            <a:r>
              <a:rPr lang="ro-RO" sz="1600" dirty="0" smtClean="0"/>
              <a:t> trece (de/drept) (pop., fam.): Între orbi ar trece drept profet acela care i-ar înștiința că merg spre prăpastie.</a:t>
            </a:r>
          </a:p>
          <a:p>
            <a:pPr marL="82296" indent="0">
              <a:buNone/>
            </a:pPr>
            <a:r>
              <a:rPr lang="ro-RO" sz="1600" dirty="0"/>
              <a:t>a</a:t>
            </a:r>
            <a:r>
              <a:rPr lang="ro-RO" sz="1600" dirty="0" smtClean="0"/>
              <a:t> se numi	</a:t>
            </a:r>
            <a:endParaRPr lang="ro-RO" sz="1600" dirty="0"/>
          </a:p>
          <a:p>
            <a:pPr marL="82296" indent="0">
              <a:buNone/>
            </a:pPr>
            <a:r>
              <a:rPr lang="ro-RO" sz="1600" dirty="0" smtClean="0"/>
              <a:t>a se chema</a:t>
            </a:r>
          </a:p>
          <a:p>
            <a:pPr marL="82296" indent="0">
              <a:buNone/>
            </a:pPr>
            <a:endParaRPr lang="ro-RO" sz="1600" dirty="0"/>
          </a:p>
          <a:p>
            <a:pPr marL="82296" indent="0">
              <a:buNone/>
            </a:pPr>
            <a:r>
              <a:rPr lang="ro-RO" sz="1600" dirty="0"/>
              <a:t>a</a:t>
            </a:r>
            <a:r>
              <a:rPr lang="ro-RO" sz="1600" dirty="0" smtClean="0"/>
              <a:t> arăta: Ion arată palid. El arată a/ca cerșetor.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5085184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>
                <a:solidFill>
                  <a:srgbClr val="00B050"/>
                </a:solidFill>
              </a:rPr>
              <a:t>Predicație denominativă</a:t>
            </a:r>
            <a:r>
              <a:rPr lang="ro-RO" dirty="0" smtClean="0"/>
              <a:t>: </a:t>
            </a:r>
          </a:p>
          <a:p>
            <a:r>
              <a:rPr lang="ro-RO" dirty="0" smtClean="0"/>
              <a:t>El se cheamă Ion.</a:t>
            </a:r>
          </a:p>
          <a:p>
            <a:r>
              <a:rPr lang="ro-RO" dirty="0" smtClean="0"/>
              <a:t>Cum se numește colegul tău?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2987824" y="5301208"/>
            <a:ext cx="360040" cy="3600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3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dirty="0" smtClean="0"/>
              <a:t>Subiectul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o-RO" dirty="0" smtClean="0"/>
              <a:t>1. subiectul exprimat (lexicalizat)</a:t>
            </a:r>
          </a:p>
          <a:p>
            <a:pPr algn="just">
              <a:buFont typeface="Wingdings" pitchFamily="2" charset="2"/>
              <a:buChar char="Ø"/>
            </a:pPr>
            <a:r>
              <a:rPr lang="ro-RO" dirty="0"/>
              <a:t>s</a:t>
            </a:r>
            <a:r>
              <a:rPr lang="ro-RO" dirty="0" smtClean="0"/>
              <a:t>implu</a:t>
            </a:r>
          </a:p>
          <a:p>
            <a:pPr algn="just">
              <a:buFont typeface="Wingdings" pitchFamily="2" charset="2"/>
              <a:buChar char="Ø"/>
            </a:pPr>
            <a:r>
              <a:rPr lang="ro-RO" dirty="0"/>
              <a:t>m</a:t>
            </a:r>
            <a:r>
              <a:rPr lang="ro-RO" dirty="0" smtClean="0"/>
              <a:t>ultiplu</a:t>
            </a:r>
          </a:p>
          <a:p>
            <a:pPr algn="just">
              <a:buFont typeface="Wingdings" pitchFamily="2" charset="2"/>
              <a:buChar char="Ø"/>
            </a:pPr>
            <a:r>
              <a:rPr lang="ro-RO" dirty="0"/>
              <a:t>d</a:t>
            </a:r>
            <a:r>
              <a:rPr lang="ro-RO" dirty="0" smtClean="0"/>
              <a:t>ublu exprimat: Te căptușește ea, mătușa Mărioara.</a:t>
            </a:r>
          </a:p>
          <a:p>
            <a:pPr algn="just"/>
            <a:r>
              <a:rPr lang="ro-RO" dirty="0" smtClean="0"/>
              <a:t>2. subiectul neexprimat (nelexicalizat)</a:t>
            </a:r>
          </a:p>
          <a:p>
            <a:pPr algn="just">
              <a:buFont typeface="Wingdings" pitchFamily="2" charset="2"/>
              <a:buChar char="Ø"/>
            </a:pPr>
            <a:r>
              <a:rPr lang="ro-RO" dirty="0"/>
              <a:t>i</a:t>
            </a:r>
            <a:r>
              <a:rPr lang="ro-RO" dirty="0" smtClean="0"/>
              <a:t>nclus</a:t>
            </a:r>
          </a:p>
          <a:p>
            <a:pPr algn="just">
              <a:buFont typeface="Wingdings" pitchFamily="2" charset="2"/>
              <a:buChar char="Ø"/>
            </a:pPr>
            <a:r>
              <a:rPr lang="ro-RO" dirty="0"/>
              <a:t>s</a:t>
            </a:r>
            <a:r>
              <a:rPr lang="ro-RO" dirty="0" smtClean="0"/>
              <a:t>ubînțeles</a:t>
            </a:r>
          </a:p>
          <a:p>
            <a:pPr algn="just">
              <a:buFont typeface="Wingdings" pitchFamily="2" charset="2"/>
              <a:buChar char="Ø"/>
            </a:pPr>
            <a:r>
              <a:rPr lang="ro-RO" dirty="0"/>
              <a:t>n</a:t>
            </a:r>
            <a:r>
              <a:rPr lang="ro-RO" dirty="0" smtClean="0"/>
              <a:t>edeterminat: Scrie în ziare.</a:t>
            </a:r>
          </a:p>
          <a:p>
            <a:pPr algn="just">
              <a:buFont typeface="Wingdings" pitchFamily="2" charset="2"/>
              <a:buChar char="Ø"/>
            </a:pPr>
            <a:r>
              <a:rPr lang="ro-RO" dirty="0"/>
              <a:t>v</a:t>
            </a:r>
            <a:r>
              <a:rPr lang="ro-RO" dirty="0" smtClean="0"/>
              <a:t>ag determinat: Maria s-a căsătorit, dar este un secret.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4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dirty="0" smtClean="0"/>
              <a:t>Complementul predicativ al obiectului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o-RO" dirty="0" smtClean="0"/>
              <a:t>CPO este cerut de o subclasă de verbe trivalente, ca:</a:t>
            </a:r>
          </a:p>
          <a:p>
            <a:r>
              <a:rPr lang="ro-RO" dirty="0"/>
              <a:t>a</a:t>
            </a:r>
            <a:r>
              <a:rPr lang="ro-RO" dirty="0" smtClean="0"/>
              <a:t> boteza: L-au botezat </a:t>
            </a:r>
            <a:r>
              <a:rPr lang="ro-RO" dirty="0" smtClean="0">
                <a:solidFill>
                  <a:srgbClr val="00B050"/>
                </a:solidFill>
              </a:rPr>
              <a:t>Ion</a:t>
            </a:r>
            <a:r>
              <a:rPr lang="ro-RO" dirty="0" smtClean="0"/>
              <a:t>.</a:t>
            </a:r>
          </a:p>
          <a:p>
            <a:r>
              <a:rPr lang="ro-RO" dirty="0"/>
              <a:t>a</a:t>
            </a:r>
            <a:r>
              <a:rPr lang="ro-RO" dirty="0" smtClean="0"/>
              <a:t> chema: Îl cheamă </a:t>
            </a:r>
            <a:r>
              <a:rPr lang="ro-RO" dirty="0" smtClean="0">
                <a:solidFill>
                  <a:srgbClr val="00B050"/>
                </a:solidFill>
              </a:rPr>
              <a:t>Popescu</a:t>
            </a:r>
            <a:r>
              <a:rPr lang="ro-RO" dirty="0" smtClean="0"/>
              <a:t>.</a:t>
            </a:r>
          </a:p>
          <a:p>
            <a:r>
              <a:rPr lang="ro-RO" dirty="0"/>
              <a:t>a</a:t>
            </a:r>
            <a:r>
              <a:rPr lang="ro-RO" dirty="0" smtClean="0"/>
              <a:t> denumi: Gramaticienii l-au denumit </a:t>
            </a:r>
            <a:r>
              <a:rPr lang="ro-RO" dirty="0" smtClean="0">
                <a:solidFill>
                  <a:srgbClr val="00B050"/>
                </a:solidFill>
              </a:rPr>
              <a:t>complement secundar</a:t>
            </a:r>
            <a:r>
              <a:rPr lang="ro-RO" dirty="0" smtClean="0"/>
              <a:t>.</a:t>
            </a:r>
          </a:p>
          <a:p>
            <a:r>
              <a:rPr lang="ro-RO" dirty="0"/>
              <a:t>a</a:t>
            </a:r>
            <a:r>
              <a:rPr lang="ro-RO" dirty="0" smtClean="0"/>
              <a:t> intitula: Autorul și-a intitulat romanul </a:t>
            </a:r>
            <a:r>
              <a:rPr lang="ro-RO" dirty="0" smtClean="0">
                <a:solidFill>
                  <a:srgbClr val="00B050"/>
                </a:solidFill>
              </a:rPr>
              <a:t>Ion</a:t>
            </a:r>
            <a:r>
              <a:rPr lang="ro-RO" dirty="0" smtClean="0"/>
              <a:t>.</a:t>
            </a:r>
          </a:p>
          <a:p>
            <a:r>
              <a:rPr lang="ro-RO" dirty="0"/>
              <a:t>a</a:t>
            </a:r>
            <a:r>
              <a:rPr lang="ro-RO" dirty="0" smtClean="0"/>
              <a:t> numi: Părinții l-au numit </a:t>
            </a:r>
            <a:r>
              <a:rPr lang="ro-RO" dirty="0" smtClean="0">
                <a:solidFill>
                  <a:srgbClr val="00B050"/>
                </a:solidFill>
              </a:rPr>
              <a:t>Ion</a:t>
            </a:r>
            <a:r>
              <a:rPr lang="ro-RO" dirty="0" smtClean="0"/>
              <a:t>.</a:t>
            </a:r>
          </a:p>
          <a:p>
            <a:r>
              <a:rPr lang="ro-RO" dirty="0"/>
              <a:t>a</a:t>
            </a:r>
            <a:r>
              <a:rPr lang="ro-RO" dirty="0" smtClean="0"/>
              <a:t> porecli: Sătenii l-au poreclit </a:t>
            </a:r>
            <a:r>
              <a:rPr lang="ro-RO" dirty="0" smtClean="0">
                <a:solidFill>
                  <a:srgbClr val="00B050"/>
                </a:solidFill>
              </a:rPr>
              <a:t>Ciungu</a:t>
            </a:r>
            <a:r>
              <a:rPr lang="ro-RO" dirty="0" smtClean="0"/>
              <a:t>.</a:t>
            </a:r>
          </a:p>
          <a:p>
            <a:r>
              <a:rPr lang="ro-RO" dirty="0"/>
              <a:t>a</a:t>
            </a:r>
            <a:r>
              <a:rPr lang="ro-RO" dirty="0" smtClean="0"/>
              <a:t> spune: Îi spune </a:t>
            </a:r>
            <a:r>
              <a:rPr lang="ro-RO" dirty="0" smtClean="0">
                <a:solidFill>
                  <a:srgbClr val="00B050"/>
                </a:solidFill>
              </a:rPr>
              <a:t>Popescu</a:t>
            </a:r>
            <a:r>
              <a:rPr lang="ro-RO" dirty="0" smtClean="0"/>
              <a:t>.</a:t>
            </a:r>
          </a:p>
          <a:p>
            <a:r>
              <a:rPr lang="ro-RO" dirty="0"/>
              <a:t>a</a:t>
            </a:r>
            <a:r>
              <a:rPr lang="ro-RO" dirty="0" smtClean="0"/>
              <a:t> zice: Îi zice </a:t>
            </a:r>
            <a:r>
              <a:rPr lang="ro-RO" dirty="0" smtClean="0">
                <a:solidFill>
                  <a:srgbClr val="00B050"/>
                </a:solidFill>
              </a:rPr>
              <a:t>Popescu</a:t>
            </a:r>
            <a:r>
              <a:rPr lang="ro-RO" dirty="0" smtClean="0"/>
              <a:t>.</a:t>
            </a:r>
          </a:p>
          <a:p>
            <a:r>
              <a:rPr lang="ro-RO" dirty="0"/>
              <a:t>a</a:t>
            </a:r>
            <a:r>
              <a:rPr lang="ro-RO" dirty="0" smtClean="0"/>
              <a:t> alege: L-am ales </a:t>
            </a:r>
            <a:r>
              <a:rPr lang="ro-RO" dirty="0" smtClean="0">
                <a:solidFill>
                  <a:srgbClr val="00B050"/>
                </a:solidFill>
              </a:rPr>
              <a:t>deputat</a:t>
            </a:r>
            <a:r>
              <a:rPr lang="ro-RO" dirty="0" smtClean="0"/>
              <a:t>.</a:t>
            </a:r>
          </a:p>
          <a:p>
            <a:r>
              <a:rPr lang="ro-RO" dirty="0"/>
              <a:t>a</a:t>
            </a:r>
            <a:r>
              <a:rPr lang="ro-RO" dirty="0" smtClean="0"/>
              <a:t> angaja: L-au angajat </a:t>
            </a:r>
            <a:r>
              <a:rPr lang="ro-RO" dirty="0" smtClean="0">
                <a:solidFill>
                  <a:srgbClr val="00B050"/>
                </a:solidFill>
              </a:rPr>
              <a:t>portar</a:t>
            </a:r>
            <a:r>
              <a:rPr lang="ro-RO" dirty="0" smtClean="0"/>
              <a:t>.</a:t>
            </a:r>
          </a:p>
          <a:p>
            <a:r>
              <a:rPr lang="ro-RO" dirty="0"/>
              <a:t>a</a:t>
            </a:r>
            <a:r>
              <a:rPr lang="ro-RO" dirty="0" smtClean="0"/>
              <a:t> desemn: L-au desemnat </a:t>
            </a:r>
            <a:r>
              <a:rPr lang="ro-RO" dirty="0" smtClean="0">
                <a:solidFill>
                  <a:srgbClr val="00B050"/>
                </a:solidFill>
              </a:rPr>
              <a:t>reprezentantul</a:t>
            </a:r>
            <a:r>
              <a:rPr lang="ro-RO" dirty="0" smtClean="0"/>
              <a:t> lor.</a:t>
            </a:r>
          </a:p>
          <a:p>
            <a:r>
              <a:rPr lang="ro-RO" dirty="0"/>
              <a:t>a</a:t>
            </a:r>
            <a:r>
              <a:rPr lang="ro-RO" dirty="0" smtClean="0"/>
              <a:t> unge: L-au uns </a:t>
            </a:r>
            <a:r>
              <a:rPr lang="ro-RO" dirty="0" smtClean="0">
                <a:solidFill>
                  <a:srgbClr val="00B050"/>
                </a:solidFill>
              </a:rPr>
              <a:t>episcop</a:t>
            </a:r>
            <a:r>
              <a:rPr lang="ro-RO" dirty="0" smtClean="0"/>
              <a:t>.</a:t>
            </a:r>
          </a:p>
          <a:p>
            <a:r>
              <a:rPr lang="ro-RO" dirty="0"/>
              <a:t>a</a:t>
            </a:r>
            <a:r>
              <a:rPr lang="ro-RO" dirty="0" smtClean="0"/>
              <a:t> lua: Obraznic e numai cineva care se ia pe sine </a:t>
            </a:r>
            <a:r>
              <a:rPr lang="ro-RO" dirty="0" smtClean="0">
                <a:solidFill>
                  <a:srgbClr val="00B050"/>
                </a:solidFill>
              </a:rPr>
              <a:t>drept altul</a:t>
            </a:r>
            <a:r>
              <a:rPr lang="ro-RO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13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COMPLEMENTUL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1. Complementul direct</a:t>
            </a:r>
          </a:p>
          <a:p>
            <a:r>
              <a:rPr lang="ro-RO" dirty="0" smtClean="0"/>
              <a:t>2. Complementul secundar</a:t>
            </a:r>
          </a:p>
          <a:p>
            <a:r>
              <a:rPr lang="ro-RO" dirty="0" smtClean="0"/>
              <a:t>3. Complementul indirect</a:t>
            </a:r>
          </a:p>
          <a:p>
            <a:r>
              <a:rPr lang="ro-RO" dirty="0" smtClean="0"/>
              <a:t>4. </a:t>
            </a:r>
            <a:r>
              <a:rPr lang="ro-RO" dirty="0"/>
              <a:t>C</a:t>
            </a:r>
            <a:r>
              <a:rPr lang="ro-RO" dirty="0" smtClean="0"/>
              <a:t>omplementul prepozițional</a:t>
            </a:r>
          </a:p>
          <a:p>
            <a:r>
              <a:rPr lang="ro-RO" dirty="0" smtClean="0"/>
              <a:t>5. Complementul de agent</a:t>
            </a:r>
          </a:p>
          <a:p>
            <a:r>
              <a:rPr lang="ro-RO" dirty="0" smtClean="0"/>
              <a:t>6. Complementul posesiv</a:t>
            </a:r>
          </a:p>
          <a:p>
            <a:r>
              <a:rPr lang="ro-RO" dirty="0" smtClean="0"/>
              <a:t>7. Complementul comparativ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16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Complementul direct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O variantă a complementului direct – </a:t>
            </a:r>
            <a:r>
              <a:rPr lang="ro-RO" dirty="0" smtClean="0">
                <a:solidFill>
                  <a:srgbClr val="00B050"/>
                </a:solidFill>
              </a:rPr>
              <a:t>complementul intern</a:t>
            </a:r>
          </a:p>
          <a:p>
            <a:r>
              <a:rPr lang="ro-RO" dirty="0" smtClean="0"/>
              <a:t>Ex: A dormit </a:t>
            </a:r>
            <a:r>
              <a:rPr lang="ro-RO" dirty="0" smtClean="0">
                <a:solidFill>
                  <a:srgbClr val="00B050"/>
                </a:solidFill>
              </a:rPr>
              <a:t>un somn </a:t>
            </a:r>
            <a:r>
              <a:rPr lang="ro-RO" dirty="0" smtClean="0"/>
              <a:t>adânc.</a:t>
            </a:r>
          </a:p>
          <a:p>
            <a:pPr marL="82296" indent="0">
              <a:buNone/>
            </a:pPr>
            <a:r>
              <a:rPr lang="ro-RO" dirty="0" smtClean="0"/>
              <a:t>        A luptat </a:t>
            </a:r>
            <a:r>
              <a:rPr lang="ro-RO" dirty="0" smtClean="0">
                <a:solidFill>
                  <a:srgbClr val="00B050"/>
                </a:solidFill>
              </a:rPr>
              <a:t>o luptă </a:t>
            </a:r>
            <a:r>
              <a:rPr lang="ro-RO" dirty="0" smtClean="0"/>
              <a:t>dreaptă.</a:t>
            </a:r>
          </a:p>
          <a:p>
            <a:pPr marL="82296" indent="0">
              <a:buNone/>
            </a:pPr>
            <a:r>
              <a:rPr lang="ro-RO" dirty="0" smtClean="0"/>
              <a:t>        A mers </a:t>
            </a:r>
            <a:r>
              <a:rPr lang="ro-RO" dirty="0" smtClean="0">
                <a:solidFill>
                  <a:srgbClr val="00B050"/>
                </a:solidFill>
              </a:rPr>
              <a:t>un drum </a:t>
            </a:r>
            <a:r>
              <a:rPr lang="ro-RO" dirty="0" smtClean="0"/>
              <a:t>lung.</a:t>
            </a:r>
          </a:p>
          <a:p>
            <a:pPr marL="82296" indent="0">
              <a:buNone/>
            </a:pPr>
            <a:r>
              <a:rPr lang="ro-RO" dirty="0" smtClean="0"/>
              <a:t>        Și-a trăit </a:t>
            </a:r>
            <a:r>
              <a:rPr lang="ro-RO" dirty="0" smtClean="0">
                <a:solidFill>
                  <a:srgbClr val="00B050"/>
                </a:solidFill>
              </a:rPr>
              <a:t>traiul</a:t>
            </a:r>
            <a:r>
              <a:rPr lang="ro-RO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0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Complementul secundar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o-RO" b="1" dirty="0" smtClean="0"/>
              <a:t>Mă</a:t>
            </a:r>
            <a:r>
              <a:rPr lang="ro-RO" dirty="0" smtClean="0"/>
              <a:t> doare capul. (complement direct)</a:t>
            </a:r>
          </a:p>
          <a:p>
            <a:pPr algn="just"/>
            <a:r>
              <a:rPr lang="ro-RO" dirty="0" smtClean="0"/>
              <a:t>El mă anunță </a:t>
            </a:r>
            <a:r>
              <a:rPr lang="ro-RO" b="1" dirty="0" smtClean="0"/>
              <a:t>ora</a:t>
            </a:r>
            <a:r>
              <a:rPr lang="ro-RO" dirty="0" smtClean="0"/>
              <a:t> plecării. (complement secundar, de fapt un complement inanimat)</a:t>
            </a:r>
          </a:p>
          <a:p>
            <a:pPr algn="just"/>
            <a:r>
              <a:rPr lang="ro-RO" dirty="0" smtClean="0"/>
              <a:t>Pentru complementul secundar, centrul sunt verbele tranzitive: </a:t>
            </a:r>
            <a:r>
              <a:rPr lang="ro-RO" dirty="0" smtClean="0">
                <a:solidFill>
                  <a:srgbClr val="00B050"/>
                </a:solidFill>
              </a:rPr>
              <a:t>a anunța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a asculta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a convinge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a dăscăli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a examina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a informa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a învăța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a ruga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a sfătui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a vesti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a traversa</a:t>
            </a:r>
            <a:r>
              <a:rPr lang="ro-RO" dirty="0" smtClean="0"/>
              <a:t>, </a:t>
            </a:r>
            <a:r>
              <a:rPr lang="ro-RO" dirty="0" smtClean="0">
                <a:solidFill>
                  <a:srgbClr val="00B050"/>
                </a:solidFill>
              </a:rPr>
              <a:t>a trece</a:t>
            </a:r>
          </a:p>
          <a:p>
            <a:pPr algn="just"/>
            <a:r>
              <a:rPr lang="ro-RO" dirty="0" smtClean="0"/>
              <a:t>* a convinge pe cineva (CD) ceva (CSec)/ de ceva (CP)</a:t>
            </a:r>
          </a:p>
          <a:p>
            <a:pPr algn="just"/>
            <a:r>
              <a:rPr lang="ro-RO" dirty="0" smtClean="0"/>
              <a:t>* a-l informa pe profesor (CD) asta (CSec)/ despre asta (CP)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0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Complementul indirect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o-RO" dirty="0"/>
              <a:t>s</a:t>
            </a:r>
            <a:r>
              <a:rPr lang="ro-RO" dirty="0" smtClean="0"/>
              <a:t>implu</a:t>
            </a:r>
          </a:p>
          <a:p>
            <a:pPr algn="just"/>
            <a:r>
              <a:rPr lang="ro-RO" dirty="0" smtClean="0"/>
              <a:t>multiplu: Cartea ne este utilă </a:t>
            </a:r>
            <a:r>
              <a:rPr lang="ro-RO" dirty="0" smtClean="0">
                <a:solidFill>
                  <a:srgbClr val="00B050"/>
                </a:solidFill>
              </a:rPr>
              <a:t>mie sau ție</a:t>
            </a:r>
            <a:r>
              <a:rPr lang="ro-RO" dirty="0" smtClean="0"/>
              <a:t>.</a:t>
            </a:r>
          </a:p>
          <a:p>
            <a:pPr marL="82296" indent="0" algn="just">
              <a:buNone/>
            </a:pPr>
            <a:r>
              <a:rPr lang="ro-RO" dirty="0"/>
              <a:t> </a:t>
            </a:r>
            <a:r>
              <a:rPr lang="ro-RO" dirty="0" smtClean="0"/>
              <a:t>               V-am interzis să plecați </a:t>
            </a:r>
            <a:r>
              <a:rPr lang="ro-RO" dirty="0" smtClean="0">
                <a:solidFill>
                  <a:srgbClr val="00B050"/>
                </a:solidFill>
              </a:rPr>
              <a:t>ție, lui și Mariei</a:t>
            </a:r>
            <a:r>
              <a:rPr lang="ro-RO" dirty="0" smtClean="0"/>
              <a:t>.</a:t>
            </a:r>
          </a:p>
          <a:p>
            <a:pPr algn="just"/>
            <a:r>
              <a:rPr lang="ro-RO" dirty="0"/>
              <a:t>d</a:t>
            </a:r>
            <a:r>
              <a:rPr lang="ro-RO" dirty="0" smtClean="0"/>
              <a:t>ublu exprimat – prin clitice (anticipare și reluare)</a:t>
            </a:r>
          </a:p>
          <a:p>
            <a:pPr algn="just"/>
            <a:r>
              <a:rPr lang="ro-RO" dirty="0" smtClean="0"/>
              <a:t>Construcții eliptice cu complement indirect</a:t>
            </a:r>
          </a:p>
          <a:p>
            <a:pPr algn="just">
              <a:buFont typeface="Arial" pitchFamily="34" charset="0"/>
              <a:buChar char="•"/>
            </a:pPr>
            <a:r>
              <a:rPr lang="ro-RO" dirty="0" smtClean="0"/>
              <a:t>Odă </a:t>
            </a:r>
            <a:r>
              <a:rPr lang="ro-RO" dirty="0" smtClean="0">
                <a:solidFill>
                  <a:srgbClr val="00B050"/>
                </a:solidFill>
              </a:rPr>
              <a:t>bucuriei</a:t>
            </a:r>
            <a:r>
              <a:rPr lang="ro-RO" dirty="0" smtClean="0"/>
              <a:t> = Odă închinată bucuriei</a:t>
            </a:r>
          </a:p>
          <a:p>
            <a:pPr algn="just">
              <a:buFont typeface="Arial" pitchFamily="34" charset="0"/>
              <a:buChar char="•"/>
            </a:pPr>
            <a:r>
              <a:rPr lang="ro-RO" dirty="0" smtClean="0"/>
              <a:t>Salutări </a:t>
            </a:r>
            <a:r>
              <a:rPr lang="ro-RO" dirty="0" smtClean="0">
                <a:solidFill>
                  <a:srgbClr val="00B050"/>
                </a:solidFill>
              </a:rPr>
              <a:t>colegilor</a:t>
            </a:r>
            <a:r>
              <a:rPr lang="ro-RO" dirty="0" smtClean="0"/>
              <a:t>! = Transmite salutări colegilor!</a:t>
            </a:r>
          </a:p>
          <a:p>
            <a:pPr algn="just">
              <a:buFont typeface="Arial" pitchFamily="34" charset="0"/>
              <a:buChar char="•"/>
            </a:pPr>
            <a:r>
              <a:rPr lang="ro-RO" dirty="0" smtClean="0">
                <a:solidFill>
                  <a:srgbClr val="00B050"/>
                </a:solidFill>
              </a:rPr>
              <a:t>Ne</a:t>
            </a:r>
            <a:r>
              <a:rPr lang="ro-RO" dirty="0" smtClean="0"/>
              <a:t>-a dat dreptate </a:t>
            </a:r>
            <a:r>
              <a:rPr lang="ro-RO" dirty="0" smtClean="0">
                <a:solidFill>
                  <a:srgbClr val="C00000"/>
                </a:solidFill>
              </a:rPr>
              <a:t>tuturor</a:t>
            </a:r>
            <a:r>
              <a:rPr lang="ro-RO" dirty="0" smtClean="0"/>
              <a:t>. (apoziție acordată: de fapt, nouă tuturor)</a:t>
            </a:r>
            <a:endParaRPr lang="ro-RO" dirty="0"/>
          </a:p>
          <a:p>
            <a:pPr algn="just">
              <a:buFont typeface="Arial" pitchFamily="34" charset="0"/>
              <a:buChar char="•"/>
            </a:pPr>
            <a:r>
              <a:rPr lang="ro-RO" dirty="0" smtClean="0">
                <a:solidFill>
                  <a:srgbClr val="00B050"/>
                </a:solidFill>
              </a:rPr>
              <a:t>Le</a:t>
            </a:r>
            <a:r>
              <a:rPr lang="ro-RO" dirty="0" smtClean="0"/>
              <a:t>-a dat dreptate </a:t>
            </a:r>
            <a:r>
              <a:rPr lang="ro-RO" dirty="0" smtClean="0">
                <a:solidFill>
                  <a:srgbClr val="C00000"/>
                </a:solidFill>
              </a:rPr>
              <a:t>tuturor</a:t>
            </a:r>
            <a:r>
              <a:rPr lang="ro-RO" dirty="0" smtClean="0"/>
              <a:t>. (apoziție acordată: de fapt, lor tuturor)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7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Complementul prepozițional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 dirty="0" smtClean="0"/>
              <a:t>Atenție!</a:t>
            </a:r>
          </a:p>
          <a:p>
            <a:pPr marL="82296" indent="0">
              <a:buNone/>
            </a:pPr>
            <a:endParaRPr lang="ro-RO" dirty="0" smtClean="0"/>
          </a:p>
          <a:p>
            <a:pPr>
              <a:buFont typeface="Wingdings" pitchFamily="2" charset="2"/>
              <a:buChar char="q"/>
            </a:pPr>
            <a:r>
              <a:rPr lang="ro-RO" dirty="0" smtClean="0">
                <a:solidFill>
                  <a:srgbClr val="C00000"/>
                </a:solidFill>
              </a:rPr>
              <a:t>Din galben </a:t>
            </a:r>
            <a:r>
              <a:rPr lang="ro-RO" dirty="0" smtClean="0"/>
              <a:t>s-a făcut roșu.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Nu se mai satură </a:t>
            </a:r>
            <a:r>
              <a:rPr lang="ro-RO" dirty="0" smtClean="0">
                <a:solidFill>
                  <a:srgbClr val="C00000"/>
                </a:solidFill>
              </a:rPr>
              <a:t>citind</a:t>
            </a:r>
            <a:r>
              <a:rPr lang="ro-RO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>
                <a:solidFill>
                  <a:srgbClr val="C00000"/>
                </a:solidFill>
              </a:rPr>
              <a:t>Din prinț</a:t>
            </a:r>
            <a:r>
              <a:rPr lang="ro-RO" dirty="0" smtClean="0"/>
              <a:t>, tânărul s-a transformat / prefăcut în broască.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>
                <a:solidFill>
                  <a:srgbClr val="C00000"/>
                </a:solidFill>
              </a:rPr>
              <a:t>Din prințesă</a:t>
            </a:r>
            <a:r>
              <a:rPr lang="ro-RO" dirty="0" smtClean="0"/>
              <a:t>, ea s-a prefăcut în lebădă.</a:t>
            </a:r>
          </a:p>
          <a:p>
            <a:pPr marL="82296" indent="0">
              <a:buNone/>
            </a:pPr>
            <a:r>
              <a:rPr lang="ro-RO" dirty="0" smtClean="0"/>
              <a:t>Fostele complemente indirecte nu sunt actuale complemente prepoziționale, ci </a:t>
            </a:r>
            <a:r>
              <a:rPr lang="ro-RO" dirty="0" smtClean="0">
                <a:solidFill>
                  <a:srgbClr val="C00000"/>
                </a:solidFill>
              </a:rPr>
              <a:t>predicative suplimentare</a:t>
            </a:r>
            <a:r>
              <a:rPr lang="ro-RO" dirty="0" smtClean="0"/>
              <a:t> în aceste construcții.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26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Complementul posesiv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dirty="0" smtClean="0"/>
              <a:t>Ion </a:t>
            </a:r>
            <a:r>
              <a:rPr lang="ro-RO" b="1" dirty="0" smtClean="0"/>
              <a:t>își</a:t>
            </a:r>
            <a:r>
              <a:rPr lang="ro-RO" dirty="0" smtClean="0"/>
              <a:t> respectă părinții. </a:t>
            </a:r>
            <a:endParaRPr lang="ro-RO" dirty="0"/>
          </a:p>
          <a:p>
            <a:r>
              <a:rPr lang="ro-RO" b="1" dirty="0" smtClean="0"/>
              <a:t>Ți</a:t>
            </a:r>
            <a:r>
              <a:rPr lang="ro-RO" dirty="0" smtClean="0"/>
              <a:t> s-a auzit vocea.</a:t>
            </a:r>
          </a:p>
          <a:p>
            <a:r>
              <a:rPr lang="ro-RO" b="1" dirty="0" smtClean="0"/>
              <a:t>Lui Ion i </a:t>
            </a:r>
            <a:r>
              <a:rPr lang="ro-RO" dirty="0" smtClean="0"/>
              <a:t>se bate ochiul stâng. (dublu exprimat)</a:t>
            </a:r>
          </a:p>
          <a:p>
            <a:pPr marL="82296" indent="0">
              <a:buNone/>
            </a:pPr>
            <a:endParaRPr lang="ro-RO" dirty="0" smtClean="0"/>
          </a:p>
          <a:p>
            <a:r>
              <a:rPr lang="ro-RO" sz="4600" dirty="0" smtClean="0">
                <a:solidFill>
                  <a:srgbClr val="C00000"/>
                </a:solidFill>
              </a:rPr>
              <a:t>Dativ posesiv = complement posesiv</a:t>
            </a:r>
          </a:p>
          <a:p>
            <a:r>
              <a:rPr lang="ro-RO" b="1" dirty="0" smtClean="0"/>
              <a:t>Și</a:t>
            </a:r>
            <a:r>
              <a:rPr lang="ro-RO" dirty="0" smtClean="0"/>
              <a:t>-a consacrat viața studiului.</a:t>
            </a:r>
          </a:p>
          <a:p>
            <a:r>
              <a:rPr lang="ro-RO" b="1" dirty="0" smtClean="0"/>
              <a:t>Mi</a:t>
            </a:r>
            <a:r>
              <a:rPr lang="ro-RO" dirty="0" smtClean="0"/>
              <a:t>-au transpirat mâinile.</a:t>
            </a:r>
          </a:p>
          <a:p>
            <a:r>
              <a:rPr lang="ro-RO" b="1" dirty="0" smtClean="0"/>
              <a:t>Lui Ion </a:t>
            </a:r>
            <a:r>
              <a:rPr lang="ro-RO" dirty="0" smtClean="0"/>
              <a:t>îi cade părul.</a:t>
            </a:r>
          </a:p>
          <a:p>
            <a:r>
              <a:rPr lang="ro-RO" b="1" dirty="0" smtClean="0"/>
              <a:t>Pisicii i</a:t>
            </a:r>
            <a:r>
              <a:rPr lang="ro-RO" dirty="0" smtClean="0"/>
              <a:t> s-au tocit ghearele.</a:t>
            </a:r>
          </a:p>
          <a:p>
            <a:r>
              <a:rPr lang="ro-RO" b="1" dirty="0" smtClean="0"/>
              <a:t>Pomului i</a:t>
            </a:r>
            <a:r>
              <a:rPr lang="ro-RO" dirty="0" smtClean="0"/>
              <a:t>-au căzut frunzele.</a:t>
            </a:r>
          </a:p>
          <a:p>
            <a:r>
              <a:rPr lang="ro-RO" b="1" dirty="0" smtClean="0"/>
              <a:t>Îți</a:t>
            </a:r>
            <a:r>
              <a:rPr lang="ro-RO" dirty="0" smtClean="0"/>
              <a:t> plâng de milă.</a:t>
            </a:r>
          </a:p>
          <a:p>
            <a:r>
              <a:rPr lang="ro-RO" b="1" dirty="0" smtClean="0"/>
              <a:t>Îi </a:t>
            </a:r>
            <a:r>
              <a:rPr lang="ro-RO" dirty="0" smtClean="0"/>
              <a:t>știi de frică.</a:t>
            </a:r>
          </a:p>
        </p:txBody>
      </p:sp>
    </p:spTree>
    <p:extLst>
      <p:ext uri="{BB962C8B-B14F-4D97-AF65-F5344CB8AC3E}">
        <p14:creationId xmlns:p14="http://schemas.microsoft.com/office/powerpoint/2010/main" val="92095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Clasa determinanților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2000" dirty="0"/>
              <a:t>a</a:t>
            </a:r>
            <a:r>
              <a:rPr lang="ro-RO" sz="2000" dirty="0" smtClean="0"/>
              <a:t>rticol (enclitic și proclitic)</a:t>
            </a:r>
          </a:p>
          <a:p>
            <a:pPr algn="just"/>
            <a:r>
              <a:rPr lang="ro-RO" sz="2000" dirty="0"/>
              <a:t>a</a:t>
            </a:r>
            <a:r>
              <a:rPr lang="ro-RO" sz="2000" dirty="0" smtClean="0"/>
              <a:t>djective pronominale</a:t>
            </a:r>
          </a:p>
          <a:p>
            <a:pPr algn="just"/>
            <a:r>
              <a:rPr lang="ro-RO" sz="2000" dirty="0"/>
              <a:t>n</a:t>
            </a:r>
            <a:r>
              <a:rPr lang="ro-RO" sz="2000" dirty="0" smtClean="0"/>
              <a:t>umerale</a:t>
            </a:r>
          </a:p>
          <a:p>
            <a:pPr algn="just"/>
            <a:r>
              <a:rPr lang="ro-RO" sz="2000" dirty="0"/>
              <a:t>a</a:t>
            </a:r>
            <a:r>
              <a:rPr lang="ro-RO" sz="2000" dirty="0" smtClean="0"/>
              <a:t>djective de origine adverbială (</a:t>
            </a:r>
            <a:r>
              <a:rPr lang="ro-RO" sz="2000" b="1" i="1" dirty="0" smtClean="0"/>
              <a:t>așa</a:t>
            </a:r>
            <a:r>
              <a:rPr lang="ro-RO" sz="2000" dirty="0" smtClean="0"/>
              <a:t>, </a:t>
            </a:r>
            <a:r>
              <a:rPr lang="ro-RO" sz="2000" b="1" i="1" dirty="0" smtClean="0"/>
              <a:t>asemenea</a:t>
            </a:r>
            <a:r>
              <a:rPr lang="ro-RO" sz="2000" dirty="0" smtClean="0"/>
              <a:t>)</a:t>
            </a:r>
          </a:p>
          <a:p>
            <a:pPr algn="just"/>
            <a:r>
              <a:rPr lang="ro-RO" sz="2000" dirty="0" smtClean="0"/>
              <a:t>grupări locuționale (</a:t>
            </a:r>
            <a:r>
              <a:rPr lang="ro-RO" sz="2000" b="1" i="1" dirty="0" smtClean="0"/>
              <a:t>astfel de</a:t>
            </a:r>
            <a:r>
              <a:rPr lang="ro-RO" sz="2000" dirty="0" smtClean="0"/>
              <a:t>, </a:t>
            </a:r>
            <a:r>
              <a:rPr lang="ro-RO" sz="2000" b="1" dirty="0" smtClean="0"/>
              <a:t>altfel de</a:t>
            </a:r>
            <a:r>
              <a:rPr lang="ro-RO" sz="2000" dirty="0" smtClean="0"/>
              <a:t>)</a:t>
            </a:r>
          </a:p>
          <a:p>
            <a:pPr algn="just"/>
            <a:endParaRPr lang="ro-RO" sz="2000" dirty="0"/>
          </a:p>
          <a:p>
            <a:pPr algn="just"/>
            <a:endParaRPr lang="ro-RO" sz="2000" dirty="0" smtClean="0"/>
          </a:p>
          <a:p>
            <a:pPr algn="just"/>
            <a:r>
              <a:rPr lang="ro-RO" sz="2000" dirty="0" smtClean="0"/>
              <a:t>Categoria determinanților este reprezentată de o clasă destul de numeroasă și gramatical neomogenă, reunind unități lingvistice afixale (articolul), dar și cuvinte și grupări locuționale, caracterizate fiecare printr-un comportament diferențiat.</a:t>
            </a:r>
            <a:endParaRPr lang="en-US" sz="2000" dirty="0"/>
          </a:p>
        </p:txBody>
      </p:sp>
      <p:sp>
        <p:nvSpPr>
          <p:cNvPr id="4" name="Right Arrow 3"/>
          <p:cNvSpPr/>
          <p:nvPr/>
        </p:nvSpPr>
        <p:spPr>
          <a:xfrm>
            <a:off x="1763688" y="35730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5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Complementul comparativ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o-RO" dirty="0" smtClean="0"/>
              <a:t>Determină un adjectiv sau un adverb, indicând termenul cu care se stabilește o comparație referitoare la caracteristicile – de obicei graduale – ale unui obiect sau ale unui proces.</a:t>
            </a:r>
          </a:p>
          <a:p>
            <a:pPr marL="82296" indent="0" algn="just">
              <a:buNone/>
            </a:pPr>
            <a:r>
              <a:rPr lang="ro-RO" dirty="0" smtClean="0"/>
              <a:t>1. complement comparativ de inegalitate</a:t>
            </a:r>
          </a:p>
          <a:p>
            <a:pPr marL="82296" indent="0" algn="just">
              <a:buNone/>
            </a:pPr>
            <a:r>
              <a:rPr lang="ro-RO" dirty="0" smtClean="0"/>
              <a:t>Ex: o persoană mai simpatică </a:t>
            </a:r>
            <a:r>
              <a:rPr lang="ro-RO" dirty="0" smtClean="0">
                <a:solidFill>
                  <a:srgbClr val="C00000"/>
                </a:solidFill>
              </a:rPr>
              <a:t>decât tine</a:t>
            </a:r>
          </a:p>
          <a:p>
            <a:pPr marL="82296" indent="0" algn="just">
              <a:buNone/>
            </a:pPr>
            <a:r>
              <a:rPr lang="ro-RO" dirty="0" smtClean="0"/>
              <a:t>        Învață mai puțin ușor </a:t>
            </a:r>
            <a:r>
              <a:rPr lang="ro-RO" dirty="0" smtClean="0">
                <a:solidFill>
                  <a:srgbClr val="C00000"/>
                </a:solidFill>
              </a:rPr>
              <a:t>decât fratele </a:t>
            </a:r>
            <a:r>
              <a:rPr lang="ro-RO" dirty="0" smtClean="0"/>
              <a:t>lui.</a:t>
            </a:r>
          </a:p>
          <a:p>
            <a:pPr marL="82296" indent="0" algn="just">
              <a:buNone/>
            </a:pPr>
            <a:r>
              <a:rPr lang="ro-RO" dirty="0" smtClean="0"/>
              <a:t>2. complement comparativ de egalitate</a:t>
            </a:r>
          </a:p>
          <a:p>
            <a:pPr marL="82296" indent="0" algn="just">
              <a:buNone/>
            </a:pPr>
            <a:r>
              <a:rPr lang="ro-RO" dirty="0" smtClean="0"/>
              <a:t>Ex: Casa aceea e la fel de ieftină </a:t>
            </a:r>
            <a:r>
              <a:rPr lang="ro-RO" dirty="0" smtClean="0">
                <a:solidFill>
                  <a:srgbClr val="C00000"/>
                </a:solidFill>
              </a:rPr>
              <a:t>ca a lui</a:t>
            </a:r>
            <a:r>
              <a:rPr lang="ro-RO" dirty="0" smtClean="0"/>
              <a:t>.</a:t>
            </a:r>
          </a:p>
          <a:p>
            <a:pPr marL="82296" indent="0" algn="just">
              <a:buNone/>
            </a:pPr>
            <a:r>
              <a:rPr lang="ro-RO" dirty="0" smtClean="0"/>
              <a:t>      Acționează tot așa de energic </a:t>
            </a:r>
            <a:r>
              <a:rPr lang="ro-RO" dirty="0" smtClean="0">
                <a:solidFill>
                  <a:srgbClr val="C00000"/>
                </a:solidFill>
              </a:rPr>
              <a:t>ca Ion</a:t>
            </a:r>
            <a:r>
              <a:rPr lang="ro-RO" dirty="0" smtClean="0"/>
              <a:t>.</a:t>
            </a:r>
          </a:p>
          <a:p>
            <a:pPr marL="82296" indent="0" algn="just">
              <a:buNone/>
            </a:pPr>
            <a:r>
              <a:rPr lang="ro-RO" dirty="0" smtClean="0"/>
              <a:t>3. complement comparativ partitiv</a:t>
            </a:r>
          </a:p>
          <a:p>
            <a:pPr marL="82296" indent="0" algn="just">
              <a:buNone/>
            </a:pPr>
            <a:r>
              <a:rPr lang="ro-RO" dirty="0" smtClean="0"/>
              <a:t>Ex: Casa aceea e cea mai ieftină </a:t>
            </a:r>
            <a:r>
              <a:rPr lang="ro-RO" dirty="0" smtClean="0">
                <a:solidFill>
                  <a:srgbClr val="C00000"/>
                </a:solidFill>
              </a:rPr>
              <a:t>dintre toate</a:t>
            </a:r>
            <a:r>
              <a:rPr lang="ro-RO" dirty="0" smtClean="0"/>
              <a:t>.</a:t>
            </a:r>
          </a:p>
          <a:p>
            <a:pPr marL="82296" indent="0" algn="just">
              <a:buNone/>
            </a:pPr>
            <a:r>
              <a:rPr lang="ro-RO" dirty="0" smtClean="0"/>
              <a:t>      A reușit cel mai bine </a:t>
            </a:r>
            <a:r>
              <a:rPr lang="ro-RO" dirty="0" smtClean="0">
                <a:solidFill>
                  <a:srgbClr val="C00000"/>
                </a:solidFill>
              </a:rPr>
              <a:t>din grup</a:t>
            </a:r>
            <a:r>
              <a:rPr lang="ro-RO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4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Circumstanțialele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1. </a:t>
            </a:r>
            <a:r>
              <a:rPr lang="en-US" dirty="0" err="1" smtClean="0"/>
              <a:t>Circumstan</a:t>
            </a:r>
            <a:r>
              <a:rPr lang="ro-RO" dirty="0" smtClean="0"/>
              <a:t>țiale situative: c.loc, c.timp</a:t>
            </a:r>
          </a:p>
          <a:p>
            <a:pPr algn="just"/>
            <a:r>
              <a:rPr lang="ro-RO" dirty="0" smtClean="0"/>
              <a:t>2. Circumstanțiale procesuale: c.mod, c.cantitativ, c.instrumental</a:t>
            </a:r>
          </a:p>
          <a:p>
            <a:pPr algn="just"/>
            <a:r>
              <a:rPr lang="ro-RO" dirty="0" smtClean="0"/>
              <a:t>3. Circumstanțiale care redau raporturi logico-semantice stabilite de locutor: c.cauză, c.scop, c.condițional, c.concesiv, c.consecutiv</a:t>
            </a:r>
          </a:p>
          <a:p>
            <a:pPr algn="just"/>
            <a:r>
              <a:rPr lang="ro-RO" dirty="0" smtClean="0"/>
              <a:t>4. </a:t>
            </a:r>
            <a:r>
              <a:rPr lang="ro-RO" dirty="0"/>
              <a:t>C</a:t>
            </a:r>
            <a:r>
              <a:rPr lang="ro-RO" dirty="0" smtClean="0"/>
              <a:t>ircumstanțiale care centrează informația pe anumite secvențe ale enunțului: c.opozițional, c.cumulativ, c.excepție, c.sociativ, c.relație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27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Circumstanțialul de timp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o-RO" dirty="0" smtClean="0"/>
              <a:t>Tipuri semantice:</a:t>
            </a:r>
          </a:p>
          <a:p>
            <a:pPr algn="just">
              <a:buFont typeface="Wingdings" pitchFamily="2" charset="2"/>
              <a:buChar char="v"/>
            </a:pPr>
            <a:r>
              <a:rPr lang="ro-RO" i="1" dirty="0" smtClean="0"/>
              <a:t>Circumstanțial de plasare temporală</a:t>
            </a:r>
            <a:endParaRPr lang="ro-RO" dirty="0" smtClean="0"/>
          </a:p>
          <a:p>
            <a:pPr marL="82296" indent="0" algn="just">
              <a:buNone/>
            </a:pPr>
            <a:r>
              <a:rPr lang="ro-RO" dirty="0" smtClean="0"/>
              <a:t>Ex: Școala începe </a:t>
            </a:r>
            <a:r>
              <a:rPr lang="ro-RO" b="1" dirty="0" smtClean="0"/>
              <a:t>luni</a:t>
            </a:r>
            <a:r>
              <a:rPr lang="ro-RO" dirty="0" smtClean="0"/>
              <a:t>.</a:t>
            </a:r>
          </a:p>
          <a:p>
            <a:pPr marL="82296" indent="0" algn="just">
              <a:buNone/>
            </a:pPr>
            <a:r>
              <a:rPr lang="ro-RO" dirty="0"/>
              <a:t>d</a:t>
            </a:r>
            <a:r>
              <a:rPr lang="ro-RO" dirty="0" smtClean="0"/>
              <a:t>e simultaneitate: </a:t>
            </a:r>
            <a:r>
              <a:rPr lang="ro-RO" i="1" dirty="0" smtClean="0"/>
              <a:t>În</a:t>
            </a:r>
            <a:r>
              <a:rPr lang="ro-RO" dirty="0" smtClean="0"/>
              <a:t> această </a:t>
            </a:r>
            <a:r>
              <a:rPr lang="ro-RO" i="1" dirty="0" smtClean="0"/>
              <a:t>dimineață</a:t>
            </a:r>
            <a:r>
              <a:rPr lang="ro-RO" dirty="0" smtClean="0"/>
              <a:t>, cerul e senin.</a:t>
            </a:r>
          </a:p>
          <a:p>
            <a:pPr marL="82296" indent="0" algn="just">
              <a:buNone/>
            </a:pPr>
            <a:r>
              <a:rPr lang="ro-RO" dirty="0"/>
              <a:t>d</a:t>
            </a:r>
            <a:r>
              <a:rPr lang="ro-RO" dirty="0" smtClean="0"/>
              <a:t>e anterioritate: </a:t>
            </a:r>
            <a:r>
              <a:rPr lang="ro-RO" i="1" dirty="0" smtClean="0"/>
              <a:t>Ieri</a:t>
            </a:r>
            <a:r>
              <a:rPr lang="ro-RO" dirty="0" smtClean="0"/>
              <a:t> a plouat.</a:t>
            </a:r>
          </a:p>
          <a:p>
            <a:pPr marL="82296" indent="0" algn="just">
              <a:buNone/>
            </a:pPr>
            <a:r>
              <a:rPr lang="ro-RO" dirty="0"/>
              <a:t>d</a:t>
            </a:r>
            <a:r>
              <a:rPr lang="ro-RO" dirty="0" smtClean="0"/>
              <a:t>e posterioritate: </a:t>
            </a:r>
            <a:r>
              <a:rPr lang="ro-RO" i="1" dirty="0" smtClean="0"/>
              <a:t>Mâine</a:t>
            </a:r>
            <a:r>
              <a:rPr lang="ro-RO" dirty="0" smtClean="0"/>
              <a:t> voi pleca la țară.</a:t>
            </a:r>
          </a:p>
          <a:p>
            <a:pPr algn="just">
              <a:buFont typeface="Wingdings" pitchFamily="2" charset="2"/>
              <a:buChar char="v"/>
            </a:pPr>
            <a:r>
              <a:rPr lang="ro-RO" i="1" dirty="0" smtClean="0"/>
              <a:t>Circumstanțial temporal de proximitate</a:t>
            </a:r>
          </a:p>
          <a:p>
            <a:pPr marL="82296" indent="0" algn="just">
              <a:buNone/>
            </a:pPr>
            <a:r>
              <a:rPr lang="ro-RO" dirty="0" smtClean="0"/>
              <a:t>Ex: Să vină </a:t>
            </a:r>
            <a:r>
              <a:rPr lang="ro-RO" i="1" dirty="0" smtClean="0"/>
              <a:t>imediat</a:t>
            </a:r>
            <a:r>
              <a:rPr lang="ro-RO" dirty="0" smtClean="0"/>
              <a:t>!</a:t>
            </a:r>
          </a:p>
          <a:p>
            <a:pPr algn="just">
              <a:buFont typeface="Wingdings" pitchFamily="2" charset="2"/>
              <a:buChar char="v"/>
            </a:pPr>
            <a:r>
              <a:rPr lang="ro-RO" i="1" dirty="0" smtClean="0"/>
              <a:t>Circumstanțial temporal de aproximație</a:t>
            </a:r>
          </a:p>
          <a:p>
            <a:pPr marL="82296" indent="0" algn="just">
              <a:buNone/>
            </a:pPr>
            <a:r>
              <a:rPr lang="ro-RO" dirty="0" smtClean="0"/>
              <a:t>Ex: </a:t>
            </a:r>
            <a:r>
              <a:rPr lang="ro-RO" i="1" dirty="0" smtClean="0"/>
              <a:t>Cam pe la vremea </a:t>
            </a:r>
            <a:r>
              <a:rPr lang="ro-RO" dirty="0" smtClean="0"/>
              <a:t>asta,...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56568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Circumstanțialul de loc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Tipuri semantice:</a:t>
            </a:r>
          </a:p>
          <a:p>
            <a:pPr>
              <a:buFont typeface="Wingdings" pitchFamily="2" charset="2"/>
              <a:buChar char="v"/>
            </a:pPr>
            <a:r>
              <a:rPr lang="ro-RO" i="1" dirty="0" smtClean="0"/>
              <a:t>Circumstanțial de localizare (locativ)</a:t>
            </a:r>
          </a:p>
          <a:p>
            <a:pPr marL="82296" indent="0">
              <a:buNone/>
            </a:pPr>
            <a:r>
              <a:rPr lang="ro-RO" dirty="0" smtClean="0"/>
              <a:t>Ex: Râul se vede </a:t>
            </a:r>
            <a:r>
              <a:rPr lang="ro-RO" i="1" dirty="0" smtClean="0"/>
              <a:t>în depărtare</a:t>
            </a:r>
            <a:r>
              <a:rPr lang="ro-RO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ro-RO" i="1" dirty="0" smtClean="0"/>
              <a:t>Circumstanțial de direcție</a:t>
            </a:r>
          </a:p>
          <a:p>
            <a:pPr marL="82296" indent="0">
              <a:buNone/>
            </a:pPr>
            <a:r>
              <a:rPr lang="ro-RO" dirty="0" smtClean="0"/>
              <a:t>Ex: El merge </a:t>
            </a:r>
            <a:r>
              <a:rPr lang="ro-RO" i="1" dirty="0" smtClean="0"/>
              <a:t>înainte</a:t>
            </a:r>
            <a:r>
              <a:rPr lang="ro-RO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8435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dirty="0" smtClean="0"/>
              <a:t>Circumstanțialul de 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Circumstanțial de mod propriu-zis</a:t>
            </a:r>
          </a:p>
          <a:p>
            <a:pPr marL="82296" indent="0">
              <a:buNone/>
            </a:pPr>
            <a:r>
              <a:rPr lang="ro-RO" dirty="0" smtClean="0"/>
              <a:t>Ex: Dana doarme </a:t>
            </a:r>
            <a:r>
              <a:rPr lang="ro-RO" i="1" dirty="0" smtClean="0"/>
              <a:t>bine</a:t>
            </a:r>
            <a:r>
              <a:rPr lang="ro-RO" dirty="0" smtClean="0"/>
              <a:t>. </a:t>
            </a:r>
          </a:p>
          <a:p>
            <a:r>
              <a:rPr lang="ro-RO" dirty="0" smtClean="0"/>
              <a:t>Circumstanțial de modalitate</a:t>
            </a:r>
          </a:p>
          <a:p>
            <a:pPr marL="82296" indent="0">
              <a:buNone/>
            </a:pPr>
            <a:r>
              <a:rPr lang="ro-RO" dirty="0" smtClean="0"/>
              <a:t>Ex: Dana doarme </a:t>
            </a:r>
            <a:r>
              <a:rPr lang="ro-RO" i="1" dirty="0" smtClean="0"/>
              <a:t>probabil</a:t>
            </a:r>
            <a:r>
              <a:rPr lang="ro-RO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5592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Circumstanțialul cantitativ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Circumstanțialul cantitativ propriu-zis</a:t>
            </a:r>
          </a:p>
          <a:p>
            <a:pPr marL="82296" indent="0">
              <a:buNone/>
            </a:pPr>
            <a:r>
              <a:rPr lang="ro-RO" dirty="0" smtClean="0"/>
              <a:t>Ex: Cântărește </a:t>
            </a:r>
            <a:r>
              <a:rPr lang="ro-RO" i="1" dirty="0" smtClean="0"/>
              <a:t>enorm</a:t>
            </a:r>
            <a:r>
              <a:rPr lang="ro-RO" dirty="0" smtClean="0"/>
              <a:t>.</a:t>
            </a:r>
          </a:p>
          <a:p>
            <a:r>
              <a:rPr lang="ro-RO" dirty="0" smtClean="0"/>
              <a:t>Circumstanțialul cantitativ de măsură</a:t>
            </a:r>
          </a:p>
          <a:p>
            <a:pPr marL="82296" indent="0">
              <a:buNone/>
            </a:pPr>
            <a:r>
              <a:rPr lang="ro-RO" dirty="0" smtClean="0"/>
              <a:t>Ex: Cântărește </a:t>
            </a:r>
            <a:r>
              <a:rPr lang="ro-RO" i="1" dirty="0" smtClean="0"/>
              <a:t>200 de grame</a:t>
            </a:r>
            <a:r>
              <a:rPr lang="ro-RO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826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Atributul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Tipuri formale de atribut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Atribut adjectival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Atribut substantival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Atribut verbal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Atribut pronominal</a:t>
            </a:r>
          </a:p>
          <a:p>
            <a:pPr>
              <a:buFont typeface="Wingdings" pitchFamily="2" charset="2"/>
              <a:buChar char="q"/>
            </a:pPr>
            <a:r>
              <a:rPr lang="ro-RO" dirty="0" smtClean="0"/>
              <a:t>Apoziție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53136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Apoziția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o-RO" dirty="0" smtClean="0"/>
              <a:t>Apoziția nominală ecuativă</a:t>
            </a:r>
          </a:p>
          <a:p>
            <a:pPr algn="just"/>
            <a:r>
              <a:rPr lang="ro-RO" dirty="0" smtClean="0"/>
              <a:t>Apoziție atributivă</a:t>
            </a:r>
          </a:p>
          <a:p>
            <a:pPr algn="just"/>
            <a:r>
              <a:rPr lang="ro-RO" dirty="0" smtClean="0"/>
              <a:t>Apoziția ecuativă este un predicat secundar postpus bazei, care poate prelua rolul acesteia prin intervertirea topicii.</a:t>
            </a:r>
          </a:p>
          <a:p>
            <a:pPr marL="82296" indent="0" algn="just">
              <a:buNone/>
            </a:pPr>
            <a:r>
              <a:rPr lang="ro-RO" dirty="0" smtClean="0"/>
              <a:t>Ex: Ei, </a:t>
            </a:r>
            <a:r>
              <a:rPr lang="ro-RO" dirty="0" smtClean="0">
                <a:solidFill>
                  <a:srgbClr val="00B050"/>
                </a:solidFill>
              </a:rPr>
              <a:t>mamei</a:t>
            </a:r>
            <a:r>
              <a:rPr lang="ro-RO" dirty="0" smtClean="0"/>
              <a:t>, îi datora totul.</a:t>
            </a:r>
          </a:p>
          <a:p>
            <a:pPr algn="just"/>
            <a:r>
              <a:rPr lang="ro-RO" dirty="0" smtClean="0"/>
              <a:t>Apoziția atributivă este un tip special de predicat secundar apozitiv, obligatoriu postpus bazei, dar nesubstituibil acesteia decât cu suprimarea relației apozitive inițiale</a:t>
            </a:r>
          </a:p>
          <a:p>
            <a:pPr marL="82296" indent="0" algn="just">
              <a:buNone/>
            </a:pPr>
            <a:r>
              <a:rPr lang="ro-RO" dirty="0" smtClean="0"/>
              <a:t>Ex: Vi-l prezint pe prietenul meu, </a:t>
            </a:r>
            <a:r>
              <a:rPr lang="ro-RO" dirty="0" smtClean="0">
                <a:solidFill>
                  <a:srgbClr val="00B050"/>
                </a:solidFill>
              </a:rPr>
              <a:t>jurnalist</a:t>
            </a:r>
            <a:r>
              <a:rPr lang="ro-RO" dirty="0" smtClean="0"/>
              <a:t>.</a:t>
            </a:r>
          </a:p>
          <a:p>
            <a:pPr marL="82296" indent="0" algn="just">
              <a:buNone/>
            </a:pPr>
            <a:r>
              <a:rPr lang="ro-RO" dirty="0" smtClean="0"/>
              <a:t>     Mircea Eliade, </a:t>
            </a:r>
            <a:r>
              <a:rPr lang="ro-RO" dirty="0" smtClean="0">
                <a:solidFill>
                  <a:srgbClr val="00B050"/>
                </a:solidFill>
              </a:rPr>
              <a:t>scriitor celebru</a:t>
            </a:r>
            <a:r>
              <a:rPr lang="ro-RO" dirty="0" smtClean="0"/>
              <a:t>, era apreciat în State.</a:t>
            </a:r>
          </a:p>
          <a:p>
            <a:pPr marL="82296" indent="0" algn="just">
              <a:buNone/>
            </a:pPr>
            <a:r>
              <a:rPr lang="ro-RO" dirty="0" smtClean="0"/>
              <a:t>     Prietenul meu, </a:t>
            </a:r>
            <a:r>
              <a:rPr lang="ro-RO" dirty="0" smtClean="0">
                <a:solidFill>
                  <a:srgbClr val="00B050"/>
                </a:solidFill>
              </a:rPr>
              <a:t>român de origine</a:t>
            </a:r>
            <a:r>
              <a:rPr lang="ro-RO" dirty="0" smtClean="0"/>
              <a:t>, era președintele unei companii.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5280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Structuri apozitive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 algn="just">
              <a:buNone/>
            </a:pPr>
            <a:r>
              <a:rPr lang="ro-RO" dirty="0" smtClean="0"/>
              <a:t>1. </a:t>
            </a:r>
            <a:r>
              <a:rPr lang="ro-RO" dirty="0" smtClean="0">
                <a:solidFill>
                  <a:srgbClr val="00B050"/>
                </a:solidFill>
              </a:rPr>
              <a:t>Apoziția simplă </a:t>
            </a:r>
            <a:r>
              <a:rPr lang="ro-RO" dirty="0" smtClean="0"/>
              <a:t>~ </a:t>
            </a:r>
            <a:r>
              <a:rPr lang="ro-RO" dirty="0" smtClean="0">
                <a:solidFill>
                  <a:srgbClr val="C00000"/>
                </a:solidFill>
              </a:rPr>
              <a:t>Apoziția complexă (înlănțuită)</a:t>
            </a:r>
          </a:p>
          <a:p>
            <a:pPr marL="82296" indent="0" algn="just">
              <a:buNone/>
            </a:pPr>
            <a:r>
              <a:rPr lang="ro-RO" dirty="0" smtClean="0"/>
              <a:t>Ex: Sighișoara, </a:t>
            </a:r>
            <a:r>
              <a:rPr lang="ro-RO" dirty="0" smtClean="0">
                <a:solidFill>
                  <a:srgbClr val="00B050"/>
                </a:solidFill>
              </a:rPr>
              <a:t>oraș medieval</a:t>
            </a:r>
            <a:r>
              <a:rPr lang="ro-RO" dirty="0" smtClean="0"/>
              <a:t>, organiza festivalul de toamnă.</a:t>
            </a:r>
          </a:p>
          <a:p>
            <a:pPr marL="82296" indent="0" algn="just">
              <a:buNone/>
            </a:pPr>
            <a:r>
              <a:rPr lang="ro-RO" dirty="0" smtClean="0"/>
              <a:t>Bătrânul, </a:t>
            </a:r>
            <a:r>
              <a:rPr lang="ro-RO" dirty="0" smtClean="0">
                <a:solidFill>
                  <a:srgbClr val="C00000"/>
                </a:solidFill>
              </a:rPr>
              <a:t>vedetă de televiziune, fost luptător în Golf</a:t>
            </a:r>
            <a:r>
              <a:rPr lang="ro-RO" dirty="0" smtClean="0"/>
              <a:t>, era vecinul meu. (baza are o interpretare de tip listă)</a:t>
            </a:r>
          </a:p>
          <a:p>
            <a:pPr marL="82296" indent="0" algn="just">
              <a:buNone/>
            </a:pPr>
            <a:r>
              <a:rPr lang="ro-RO" dirty="0" smtClean="0"/>
              <a:t>2. </a:t>
            </a:r>
            <a:r>
              <a:rPr lang="ro-RO" dirty="0" smtClean="0">
                <a:solidFill>
                  <a:srgbClr val="00B050"/>
                </a:solidFill>
              </a:rPr>
              <a:t>Apoziția rezumativă </a:t>
            </a:r>
            <a:r>
              <a:rPr lang="ro-RO" dirty="0" smtClean="0"/>
              <a:t>~ </a:t>
            </a:r>
            <a:r>
              <a:rPr lang="ro-RO" dirty="0" smtClean="0">
                <a:solidFill>
                  <a:srgbClr val="C00000"/>
                </a:solidFill>
              </a:rPr>
              <a:t>Apoziția multiplă (analitică)</a:t>
            </a:r>
          </a:p>
          <a:p>
            <a:pPr marL="82296" indent="0" algn="just">
              <a:buNone/>
            </a:pPr>
            <a:r>
              <a:rPr lang="ro-RO" dirty="0" smtClean="0"/>
              <a:t>Ex: I-a oferit o casă, o mașină, bani, </a:t>
            </a:r>
            <a:r>
              <a:rPr lang="ro-RO" dirty="0" smtClean="0">
                <a:solidFill>
                  <a:srgbClr val="00B050"/>
                </a:solidFill>
              </a:rPr>
              <a:t>orice</a:t>
            </a:r>
            <a:r>
              <a:rPr lang="ro-RO" dirty="0" smtClean="0"/>
              <a:t>, numai să-i rămână alături.</a:t>
            </a:r>
          </a:p>
          <a:p>
            <a:pPr marL="82296" indent="0" algn="just">
              <a:buNone/>
            </a:pPr>
            <a:r>
              <a:rPr lang="ro-RO" dirty="0" smtClean="0"/>
              <a:t>Cei trei crai, </a:t>
            </a:r>
            <a:r>
              <a:rPr lang="ro-RO" dirty="0" smtClean="0">
                <a:solidFill>
                  <a:srgbClr val="C00000"/>
                </a:solidFill>
              </a:rPr>
              <a:t>Pașadia, Pantazi și Pirgu</a:t>
            </a:r>
            <a:r>
              <a:rPr lang="ro-RO" dirty="0" smtClean="0"/>
              <a:t>, fac parte din boema deșănțată a Bucureștiului.</a:t>
            </a:r>
          </a:p>
          <a:p>
            <a:pPr marL="82296" indent="0" algn="just">
              <a:buNone/>
            </a:pPr>
            <a:r>
              <a:rPr lang="ro-RO" dirty="0" smtClean="0"/>
              <a:t>Întreaga familie: </a:t>
            </a:r>
            <a:r>
              <a:rPr lang="ro-RO" dirty="0" smtClean="0">
                <a:solidFill>
                  <a:srgbClr val="C00000"/>
                </a:solidFill>
              </a:rPr>
              <a:t>mama, tata și cei doi copii </a:t>
            </a:r>
            <a:r>
              <a:rPr lang="ro-RO" dirty="0" smtClean="0"/>
              <a:t>priveau neliniștiți.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00284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Atributul categorial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o-RO" dirty="0" smtClean="0"/>
              <a:t>Este fosta falsă apoziție.</a:t>
            </a:r>
          </a:p>
          <a:p>
            <a:pPr algn="just"/>
            <a:r>
              <a:rPr lang="ro-RO" dirty="0" smtClean="0"/>
              <a:t>Strucurile cu atribute categoriale cuprind denominații. Suportul este un substantiv comun articulat cu articol hotărât și poate face parte din sfere semantice diferite – nume de rudenie, funcții, regiuni, instituții, opere artistice, termeni susceptibili de a primi o complinire realizată prin nume propriu: </a:t>
            </a:r>
            <a:r>
              <a:rPr lang="ro-RO" dirty="0" smtClean="0">
                <a:solidFill>
                  <a:srgbClr val="C00000"/>
                </a:solidFill>
              </a:rPr>
              <a:t>bunicul Mihai, domnul Popescu, tanti Maria, continentul Europa, orașul Paris, romanul Ion, firma Orange</a:t>
            </a:r>
            <a:r>
              <a:rPr lang="ro-RO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161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Clasa proformelor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o-RO" sz="2000" dirty="0" smtClean="0"/>
              <a:t>Reunește unități lingvistice gramatical foarte diferite. Proformele depind referențial de context, își precizează referentul prin stabilirea unui raport anaforic, mai rar cataforic, cu alt component al comunicării (sursă referențială a proformei)</a:t>
            </a:r>
          </a:p>
          <a:p>
            <a:pPr algn="just">
              <a:buFont typeface="Wingdings" pitchFamily="2" charset="2"/>
              <a:buChar char="Ø"/>
            </a:pPr>
            <a:r>
              <a:rPr lang="ro-RO" sz="2000" dirty="0" smtClean="0">
                <a:solidFill>
                  <a:srgbClr val="C00000"/>
                </a:solidFill>
              </a:rPr>
              <a:t>Pronumele</a:t>
            </a:r>
          </a:p>
          <a:p>
            <a:pPr marL="82296" indent="0" algn="just">
              <a:buNone/>
            </a:pPr>
            <a:r>
              <a:rPr lang="ro-RO" sz="2000" dirty="0" smtClean="0"/>
              <a:t>Ex: Copiii au alergat, </a:t>
            </a:r>
            <a:r>
              <a:rPr lang="ro-RO" sz="2000" u="sng" dirty="0" smtClean="0"/>
              <a:t>unii</a:t>
            </a:r>
            <a:r>
              <a:rPr lang="ro-RO" sz="2000" dirty="0" smtClean="0"/>
              <a:t> au obosit, </a:t>
            </a:r>
            <a:r>
              <a:rPr lang="ro-RO" sz="2000" u="sng" dirty="0" smtClean="0"/>
              <a:t>alții</a:t>
            </a:r>
            <a:r>
              <a:rPr lang="ro-RO" sz="2000" dirty="0" smtClean="0"/>
              <a:t> nu, trei au renunțat imediat.</a:t>
            </a:r>
          </a:p>
          <a:p>
            <a:pPr algn="just">
              <a:buFont typeface="Wingdings" pitchFamily="2" charset="2"/>
              <a:buChar char="Ø"/>
            </a:pPr>
            <a:r>
              <a:rPr lang="ro-RO" sz="2000" dirty="0" smtClean="0">
                <a:solidFill>
                  <a:srgbClr val="C00000"/>
                </a:solidFill>
              </a:rPr>
              <a:t>Proformele adjectivale</a:t>
            </a:r>
          </a:p>
          <a:p>
            <a:pPr marL="82296" indent="0" algn="just">
              <a:buNone/>
            </a:pPr>
            <a:r>
              <a:rPr lang="ro-RO" sz="2000" dirty="0" smtClean="0"/>
              <a:t>Ex: Filmul a fost grozav. Nu am mai văzut de mult un </a:t>
            </a:r>
            <a:r>
              <a:rPr lang="ro-RO" sz="2000" u="sng" dirty="0" smtClean="0"/>
              <a:t>asemenea</a:t>
            </a:r>
            <a:r>
              <a:rPr lang="ro-RO" sz="2000" dirty="0" smtClean="0"/>
              <a:t> / </a:t>
            </a:r>
            <a:r>
              <a:rPr lang="ro-RO" sz="2000" u="sng" dirty="0" smtClean="0"/>
              <a:t>așa</a:t>
            </a:r>
            <a:r>
              <a:rPr lang="ro-RO" sz="2000" dirty="0" smtClean="0"/>
              <a:t> film.</a:t>
            </a:r>
          </a:p>
          <a:p>
            <a:pPr algn="just">
              <a:buFont typeface="Wingdings" pitchFamily="2" charset="2"/>
              <a:buChar char="Ø"/>
            </a:pPr>
            <a:r>
              <a:rPr lang="ro-RO" sz="2000" dirty="0" smtClean="0">
                <a:solidFill>
                  <a:srgbClr val="C00000"/>
                </a:solidFill>
              </a:rPr>
              <a:t>Proformele adverbiale</a:t>
            </a:r>
          </a:p>
          <a:p>
            <a:pPr marL="82296" indent="0" algn="just">
              <a:buNone/>
            </a:pPr>
            <a:r>
              <a:rPr lang="ro-RO" sz="2000" dirty="0" smtClean="0"/>
              <a:t>Ex: A plecat la școală, </a:t>
            </a:r>
            <a:r>
              <a:rPr lang="ro-RO" sz="2000" u="sng" dirty="0" smtClean="0"/>
              <a:t>de acolo</a:t>
            </a:r>
            <a:r>
              <a:rPr lang="ro-RO" sz="2000" dirty="0" smtClean="0"/>
              <a:t> la bibliotecă.</a:t>
            </a:r>
          </a:p>
          <a:p>
            <a:pPr marL="82296" indent="0" algn="just">
              <a:buNone/>
            </a:pPr>
            <a:r>
              <a:rPr lang="ro-RO" sz="2000" dirty="0"/>
              <a:t> </a:t>
            </a:r>
            <a:r>
              <a:rPr lang="ro-RO" sz="2000" dirty="0" smtClean="0"/>
              <a:t>    În timpul verii e cald, </a:t>
            </a:r>
            <a:r>
              <a:rPr lang="ro-RO" sz="2000" u="sng" dirty="0" smtClean="0"/>
              <a:t>atunci</a:t>
            </a:r>
            <a:r>
              <a:rPr lang="ro-RO" sz="2000" dirty="0" smtClean="0"/>
              <a:t> se simte bine.</a:t>
            </a:r>
          </a:p>
          <a:p>
            <a:pPr marL="82296" indent="0" algn="just">
              <a:buNone/>
            </a:pPr>
            <a:r>
              <a:rPr lang="ro-RO" sz="2000" dirty="0"/>
              <a:t> </a:t>
            </a:r>
            <a:r>
              <a:rPr lang="ro-RO" sz="2000" dirty="0" smtClean="0"/>
              <a:t>    Așază-te pe scaun. Stai </a:t>
            </a:r>
            <a:r>
              <a:rPr lang="ro-RO" sz="2000" u="sng" dirty="0" smtClean="0"/>
              <a:t>așa</a:t>
            </a:r>
            <a:r>
              <a:rPr lang="ro-RO" sz="20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o-RO" sz="2000" dirty="0" smtClean="0">
                <a:solidFill>
                  <a:srgbClr val="C00000"/>
                </a:solidFill>
              </a:rPr>
              <a:t>Profraza</a:t>
            </a:r>
          </a:p>
          <a:p>
            <a:pPr marL="82296" indent="0" algn="just">
              <a:buNone/>
            </a:pPr>
            <a:r>
              <a:rPr lang="ro-RO" sz="2000" dirty="0" smtClean="0"/>
              <a:t>Ex: S-ar părea că s-au înțeles. </a:t>
            </a:r>
            <a:r>
              <a:rPr lang="ro-RO" sz="2000" u="sng" dirty="0" smtClean="0"/>
              <a:t>Asta</a:t>
            </a:r>
            <a:r>
              <a:rPr lang="ro-RO" sz="2000" dirty="0" smtClean="0"/>
              <a:t> nu pot să cred.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9760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Clasa substitutelor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o-RO" dirty="0" smtClean="0"/>
              <a:t>Se suprapune în mare proformelor și pronumelor.</a:t>
            </a:r>
          </a:p>
          <a:p>
            <a:pPr algn="just"/>
            <a:r>
              <a:rPr lang="ro-RO" dirty="0" smtClean="0"/>
              <a:t>Nu satisfac condiția de substitute pronumele personale de persoana I și a II-a, a căror semnificație este direct dependentă de situația de comunicare, dar și unele pronume nepersonale, cele cu utilizare generică (interogativele </a:t>
            </a:r>
            <a:r>
              <a:rPr lang="ro-RO" b="1" i="1" dirty="0" smtClean="0"/>
              <a:t>cine</a:t>
            </a:r>
            <a:r>
              <a:rPr lang="ro-RO" dirty="0" smtClean="0"/>
              <a:t>, </a:t>
            </a:r>
            <a:r>
              <a:rPr lang="ro-RO" b="1" i="1" dirty="0" smtClean="0"/>
              <a:t>ce</a:t>
            </a:r>
            <a:r>
              <a:rPr lang="ro-RO" dirty="0" smtClean="0"/>
              <a:t>), negativele </a:t>
            </a:r>
            <a:r>
              <a:rPr lang="ro-RO" b="1" i="1" dirty="0" smtClean="0"/>
              <a:t>nimeni</a:t>
            </a:r>
            <a:r>
              <a:rPr lang="ro-RO" dirty="0" smtClean="0"/>
              <a:t>, </a:t>
            </a:r>
            <a:r>
              <a:rPr lang="ro-RO" b="1" i="1" dirty="0" smtClean="0"/>
              <a:t>nimic</a:t>
            </a:r>
            <a:r>
              <a:rPr lang="ro-RO" dirty="0" smtClean="0"/>
              <a:t>, nehotărâtele  </a:t>
            </a:r>
            <a:r>
              <a:rPr lang="ro-RO" b="1" i="1" dirty="0" smtClean="0"/>
              <a:t>fiecare</a:t>
            </a:r>
            <a:r>
              <a:rPr lang="ro-RO" dirty="0" smtClean="0"/>
              <a:t>, </a:t>
            </a:r>
            <a:r>
              <a:rPr lang="ro-RO" b="1" i="1" dirty="0" smtClean="0"/>
              <a:t>oricine</a:t>
            </a:r>
            <a:r>
              <a:rPr lang="ro-RO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2372</TotalTime>
  <Words>4833</Words>
  <Application>Microsoft Office PowerPoint</Application>
  <PresentationFormat>On-screen Show (4:3)</PresentationFormat>
  <Paragraphs>634</Paragraphs>
  <Slides>79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0" baseType="lpstr">
      <vt:lpstr>Solstice</vt:lpstr>
      <vt:lpstr>Elemente fundamentale de gramatică a limbii române și modificări în GALR2   prof. dr. Alina Burcă LTB Emanuel</vt:lpstr>
      <vt:lpstr>Morfologia</vt:lpstr>
      <vt:lpstr>PowerPoint Presentation</vt:lpstr>
      <vt:lpstr>Alte clase de cuvinte</vt:lpstr>
      <vt:lpstr>Clasa cantitativelor</vt:lpstr>
      <vt:lpstr>Clasa determinanților</vt:lpstr>
      <vt:lpstr>Clasa determinanților</vt:lpstr>
      <vt:lpstr>Clasa proformelor</vt:lpstr>
      <vt:lpstr>Clasa substitutelor</vt:lpstr>
      <vt:lpstr>SUBSTANTIVUL</vt:lpstr>
      <vt:lpstr>Cazurile substantivului</vt:lpstr>
      <vt:lpstr>Declinarea substantivului</vt:lpstr>
      <vt:lpstr>Clase semantico-gramaticale de substantive</vt:lpstr>
      <vt:lpstr>ADJECTIVUL</vt:lpstr>
      <vt:lpstr>Flexiunea adjectivului</vt:lpstr>
      <vt:lpstr>Gradele de intensitate</vt:lpstr>
      <vt:lpstr>PRONUMELE</vt:lpstr>
      <vt:lpstr>Pronumele personal. Clitice </vt:lpstr>
      <vt:lpstr>Poziții asintactice cu Nominativ</vt:lpstr>
      <vt:lpstr>Pronumele reflexiv. Poziții sintactice</vt:lpstr>
      <vt:lpstr>Pronumele reflexiv. Poziții asintactice</vt:lpstr>
      <vt:lpstr>Pronumele semiindependente. CEL  și AL – ocurențe</vt:lpstr>
      <vt:lpstr>Pronumele și adjectivele pronominale hibride</vt:lpstr>
      <vt:lpstr>Pronumele și adjectivele pronominale hibride</vt:lpstr>
      <vt:lpstr>NUMERALUL</vt:lpstr>
      <vt:lpstr>Numeralul cardinal</vt:lpstr>
      <vt:lpstr>Numeralul ordinal</vt:lpstr>
      <vt:lpstr>Numeralul colectiv</vt:lpstr>
      <vt:lpstr>Numeralul multiplicativ</vt:lpstr>
      <vt:lpstr>VERBUL</vt:lpstr>
      <vt:lpstr>PowerPoint Presentation</vt:lpstr>
      <vt:lpstr>PowerPoint Presentation</vt:lpstr>
      <vt:lpstr>Modurile verbului</vt:lpstr>
      <vt:lpstr>Infinitivul</vt:lpstr>
      <vt:lpstr>PowerPoint Presentation</vt:lpstr>
      <vt:lpstr>Participiul</vt:lpstr>
      <vt:lpstr>PowerPoint Presentation</vt:lpstr>
      <vt:lpstr>Supinul</vt:lpstr>
      <vt:lpstr>Conjugările verbului</vt:lpstr>
      <vt:lpstr>ADVERBUL</vt:lpstr>
      <vt:lpstr>PowerPoint Presentation</vt:lpstr>
      <vt:lpstr>Clase semantice de adverbe</vt:lpstr>
      <vt:lpstr>PREPOZIȚIA</vt:lpstr>
      <vt:lpstr>CONJUNCȚIA</vt:lpstr>
      <vt:lpstr>Conjuncții și locuțiuni conjuncționale coordonatoare</vt:lpstr>
      <vt:lpstr>INTERJECȚIA</vt:lpstr>
      <vt:lpstr>PowerPoint Presentation</vt:lpstr>
      <vt:lpstr>Valori ale interjecțiilor</vt:lpstr>
      <vt:lpstr>Sintaxa</vt:lpstr>
      <vt:lpstr>Relații sintactice</vt:lpstr>
      <vt:lpstr>Structuri sintactice (Grupuri sintactice)</vt:lpstr>
      <vt:lpstr>Construcții sintactice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Predicatul și predicația</vt:lpstr>
      <vt:lpstr>PowerPoint Presentation</vt:lpstr>
      <vt:lpstr>Predicatul nominal</vt:lpstr>
      <vt:lpstr>Subiectul</vt:lpstr>
      <vt:lpstr>Complementul predicativ al obiectului</vt:lpstr>
      <vt:lpstr>COMPLEMENTUL</vt:lpstr>
      <vt:lpstr>Complementul direct</vt:lpstr>
      <vt:lpstr>Complementul secundar</vt:lpstr>
      <vt:lpstr>Complementul indirect</vt:lpstr>
      <vt:lpstr>Complementul prepozițional</vt:lpstr>
      <vt:lpstr>Complementul posesiv</vt:lpstr>
      <vt:lpstr>Complementul comparativ</vt:lpstr>
      <vt:lpstr>Circumstanțialele</vt:lpstr>
      <vt:lpstr>Circumstanțialul de timp</vt:lpstr>
      <vt:lpstr>Circumstanțialul de loc</vt:lpstr>
      <vt:lpstr>Circumstanțialul de mod</vt:lpstr>
      <vt:lpstr>Circumstanțialul cantitativ</vt:lpstr>
      <vt:lpstr>Atributul</vt:lpstr>
      <vt:lpstr>Apoziția</vt:lpstr>
      <vt:lpstr>Structuri apozitive</vt:lpstr>
      <vt:lpstr>Atributul categorial</vt:lpstr>
    </vt:vector>
  </TitlesOfParts>
  <Company>LTBE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Elemente fundamentale de gramatică</dc:title>
  <dc:creator>Alina Burcă</dc:creator>
  <cp:lastModifiedBy>LTBE</cp:lastModifiedBy>
  <cp:revision>86</cp:revision>
  <dcterms:created xsi:type="dcterms:W3CDTF">2021-01-17T14:03:47Z</dcterms:created>
  <dcterms:modified xsi:type="dcterms:W3CDTF">2021-01-22T18:14:18Z</dcterms:modified>
</cp:coreProperties>
</file>