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5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Canva Sans" panose="020B0604020202020204" charset="0"/>
      <p:regular r:id="rId21"/>
    </p:embeddedFont>
    <p:embeddedFont>
      <p:font typeface="Canva Sans Bold" panose="020B0604020202020204" charset="0"/>
      <p:regular r:id="rId22"/>
    </p:embeddedFont>
    <p:embeddedFont>
      <p:font typeface="Canva Sans Bold Italics" panose="020B0604020202020204" charset="0"/>
      <p:regular r:id="rId23"/>
    </p:embeddedFont>
    <p:embeddedFont>
      <p:font typeface="Glacial Indifference Bold" panose="020B0604020202020204" charset="0"/>
      <p:regular r:id="rId24"/>
    </p:embeddedFont>
    <p:embeddedFont>
      <p:font typeface="Quicksand" panose="020B0604020202020204" charset="0"/>
      <p:regular r:id="rId25"/>
    </p:embeddedFont>
    <p:embeddedFont>
      <p:font typeface="Quicksand Bold" panose="020B0604020202020204" charset="0"/>
      <p:regular r:id="rId26"/>
    </p:embeddedFont>
    <p:embeddedFont>
      <p:font typeface="Tex Gyre Termes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8" d="100"/>
          <a:sy n="68" d="100"/>
        </p:scale>
        <p:origin x="380" y="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svg"/><Relationship Id="rId7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9" Type="http://schemas.openxmlformats.org/officeDocument/2006/relationships/image" Target="../media/image4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gif"/><Relationship Id="rId7" Type="http://schemas.openxmlformats.org/officeDocument/2006/relationships/image" Target="../media/image12.sv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6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958505">
            <a:off x="14543889" y="4867471"/>
            <a:ext cx="5430821" cy="7690781"/>
          </a:xfrm>
          <a:custGeom>
            <a:avLst/>
            <a:gdLst/>
            <a:ahLst/>
            <a:cxnLst/>
            <a:rect l="l" t="t" r="r" b="b"/>
            <a:pathLst>
              <a:path w="5430821" h="7690781">
                <a:moveTo>
                  <a:pt x="0" y="0"/>
                </a:moveTo>
                <a:lnTo>
                  <a:pt x="5430822" y="0"/>
                </a:lnTo>
                <a:lnTo>
                  <a:pt x="5430822" y="7690781"/>
                </a:lnTo>
                <a:lnTo>
                  <a:pt x="0" y="76907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173200" y="-419100"/>
            <a:ext cx="3972878" cy="4187487"/>
          </a:xfrm>
          <a:custGeom>
            <a:avLst/>
            <a:gdLst/>
            <a:ahLst/>
            <a:cxnLst/>
            <a:rect l="l" t="t" r="r" b="b"/>
            <a:pathLst>
              <a:path w="3972878" h="4187487">
                <a:moveTo>
                  <a:pt x="0" y="0"/>
                </a:moveTo>
                <a:lnTo>
                  <a:pt x="3972878" y="0"/>
                </a:lnTo>
                <a:lnTo>
                  <a:pt x="3972878" y="4187486"/>
                </a:lnTo>
                <a:lnTo>
                  <a:pt x="0" y="41874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34802" y="4584009"/>
            <a:ext cx="5216401" cy="6080539"/>
          </a:xfrm>
          <a:custGeom>
            <a:avLst/>
            <a:gdLst/>
            <a:ahLst/>
            <a:cxnLst/>
            <a:rect l="l" t="t" r="r" b="b"/>
            <a:pathLst>
              <a:path w="6164580" h="7147339">
                <a:moveTo>
                  <a:pt x="6164580" y="0"/>
                </a:moveTo>
                <a:lnTo>
                  <a:pt x="0" y="0"/>
                </a:lnTo>
                <a:lnTo>
                  <a:pt x="0" y="7147340"/>
                </a:lnTo>
                <a:lnTo>
                  <a:pt x="6164580" y="7147340"/>
                </a:lnTo>
                <a:lnTo>
                  <a:pt x="616458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381244">
            <a:off x="-1999762" y="-1467091"/>
            <a:ext cx="7038529" cy="5117405"/>
          </a:xfrm>
          <a:custGeom>
            <a:avLst/>
            <a:gdLst/>
            <a:ahLst/>
            <a:cxnLst/>
            <a:rect l="l" t="t" r="r" b="b"/>
            <a:pathLst>
              <a:path w="7038529" h="5117405">
                <a:moveTo>
                  <a:pt x="0" y="0"/>
                </a:moveTo>
                <a:lnTo>
                  <a:pt x="7038530" y="0"/>
                </a:lnTo>
                <a:lnTo>
                  <a:pt x="7038530" y="5117406"/>
                </a:lnTo>
                <a:lnTo>
                  <a:pt x="0" y="51174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5156384" y="1485900"/>
            <a:ext cx="9657295" cy="7839859"/>
            <a:chOff x="-408849" y="-380636"/>
            <a:chExt cx="2381898" cy="1981572"/>
          </a:xfrm>
        </p:grpSpPr>
        <p:sp>
          <p:nvSpPr>
            <p:cNvPr id="7" name="Freeform 7"/>
            <p:cNvSpPr/>
            <p:nvPr/>
          </p:nvSpPr>
          <p:spPr>
            <a:xfrm>
              <a:off x="-408849" y="-141908"/>
              <a:ext cx="2381898" cy="1742844"/>
            </a:xfrm>
            <a:custGeom>
              <a:avLst/>
              <a:gdLst/>
              <a:ahLst/>
              <a:cxnLst/>
              <a:rect l="l" t="t" r="r" b="b"/>
              <a:pathLst>
                <a:path w="2008022" h="1549822">
                  <a:moveTo>
                    <a:pt x="51787" y="0"/>
                  </a:moveTo>
                  <a:lnTo>
                    <a:pt x="1956234" y="0"/>
                  </a:lnTo>
                  <a:cubicBezTo>
                    <a:pt x="1969969" y="0"/>
                    <a:pt x="1983142" y="5456"/>
                    <a:pt x="1992854" y="15168"/>
                  </a:cubicBezTo>
                  <a:cubicBezTo>
                    <a:pt x="2002566" y="24880"/>
                    <a:pt x="2008022" y="38053"/>
                    <a:pt x="2008022" y="51787"/>
                  </a:cubicBezTo>
                  <a:lnTo>
                    <a:pt x="2008022" y="1498035"/>
                  </a:lnTo>
                  <a:cubicBezTo>
                    <a:pt x="2008022" y="1526636"/>
                    <a:pt x="1984836" y="1549822"/>
                    <a:pt x="1956234" y="1549822"/>
                  </a:cubicBezTo>
                  <a:lnTo>
                    <a:pt x="51787" y="1549822"/>
                  </a:lnTo>
                  <a:cubicBezTo>
                    <a:pt x="38053" y="1549822"/>
                    <a:pt x="24880" y="1544366"/>
                    <a:pt x="15168" y="1534654"/>
                  </a:cubicBezTo>
                  <a:cubicBezTo>
                    <a:pt x="5456" y="1524942"/>
                    <a:pt x="0" y="1511770"/>
                    <a:pt x="0" y="1498035"/>
                  </a:cubicBezTo>
                  <a:lnTo>
                    <a:pt x="0" y="51787"/>
                  </a:lnTo>
                  <a:cubicBezTo>
                    <a:pt x="0" y="38053"/>
                    <a:pt x="5456" y="24880"/>
                    <a:pt x="15168" y="15168"/>
                  </a:cubicBezTo>
                  <a:cubicBezTo>
                    <a:pt x="24880" y="5456"/>
                    <a:pt x="38053" y="0"/>
                    <a:pt x="51787" y="0"/>
                  </a:cubicBezTo>
                  <a:close/>
                </a:path>
              </a:pathLst>
            </a:custGeom>
            <a:solidFill>
              <a:srgbClr val="E4BEB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-255520" y="-380636"/>
              <a:ext cx="2008022" cy="18260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7000" b="0" i="0" u="none" strike="noStrike" kern="1200" cap="none" spc="749" normalizeH="0" baseline="0" noProof="0" dirty="0">
                <a:ln>
                  <a:noFill/>
                </a:ln>
                <a:solidFill>
                  <a:srgbClr val="FF5757"/>
                </a:solidFill>
                <a:effectLst/>
                <a:uLnTx/>
                <a:uFillTx/>
                <a:latin typeface="Tex Gyre Termes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749" normalizeH="0" baseline="0" noProof="0" dirty="0" err="1">
                  <a:ln>
                    <a:noFill/>
                  </a:ln>
                  <a:solidFill>
                    <a:srgbClr val="FF5757"/>
                  </a:solidFill>
                  <a:effectLst/>
                  <a:uLnTx/>
                  <a:uFillTx/>
                  <a:latin typeface="Tex Gyre Termes"/>
                  <a:ea typeface="+mn-ea"/>
                  <a:cs typeface="+mn-cs"/>
                </a:rPr>
                <a:t>Emoțiile</a:t>
              </a:r>
              <a:r>
                <a:rPr kumimoji="0" lang="en-US" sz="7000" b="1" i="0" u="none" strike="noStrike" kern="1200" cap="none" spc="749" normalizeH="0" baseline="0" noProof="0" dirty="0">
                  <a:ln>
                    <a:noFill/>
                  </a:ln>
                  <a:solidFill>
                    <a:srgbClr val="FF5757"/>
                  </a:solidFill>
                  <a:effectLst/>
                  <a:uLnTx/>
                  <a:uFillTx/>
                  <a:latin typeface="Tex Gyre Termes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749" normalizeH="0" baseline="0" noProof="0" dirty="0" err="1">
                  <a:ln>
                    <a:noFill/>
                  </a:ln>
                  <a:solidFill>
                    <a:srgbClr val="FF5757"/>
                  </a:solidFill>
                  <a:effectLst/>
                  <a:uLnTx/>
                  <a:uFillTx/>
                  <a:latin typeface="Tex Gyre Termes"/>
                  <a:ea typeface="+mn-ea"/>
                  <a:cs typeface="+mn-cs"/>
                </a:rPr>
                <a:t>noastre</a:t>
              </a:r>
              <a:endParaRPr lang="ro-RO" sz="7000" b="1" spc="749" dirty="0">
                <a:solidFill>
                  <a:srgbClr val="FF5757"/>
                </a:solidFill>
                <a:latin typeface="Tex Gyre Termes"/>
              </a:endParaRPr>
            </a:p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2800" b="0" i="0" u="none" strike="noStrike" kern="1200" cap="none" spc="749" normalizeH="0" baseline="0" noProof="0" dirty="0">
                <a:ln>
                  <a:noFill/>
                </a:ln>
                <a:solidFill>
                  <a:srgbClr val="FF5757"/>
                </a:solidFill>
                <a:effectLst/>
                <a:uLnTx/>
                <a:uFillTx/>
                <a:latin typeface="Tex Gyre Termes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o-RO" sz="2800" b="1" spc="74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Nivel: gimnazial</a:t>
              </a:r>
            </a:p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o-RO" sz="2800" b="1" spc="749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b="1" dirty="0">
                  <a:latin typeface="Times New Roman" panose="02020603050405020304" pitchFamily="18" charset="0"/>
                  <a:cs typeface="Times New Roman" pitchFamily="18" charset="0"/>
                </a:rPr>
                <a:t>Competen</a:t>
              </a:r>
              <a:r>
                <a:rPr lang="ro-RO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ța specifică vizată: </a:t>
              </a:r>
              <a:r>
                <a:rPr lang="ro-RO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Identificarea emoțiilor proprii, a cauzelor și a componentelor nonverbale specifice acestora (expresie facială și postură)</a:t>
              </a:r>
            </a:p>
            <a:p>
              <a:pPr algn="ctr"/>
              <a:endParaRPr lang="ro-RO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spcBef>
                  <a:spcPct val="0"/>
                </a:spcBef>
              </a:pPr>
              <a:r>
                <a:rPr lang="ro-RO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Autori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prof.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psihopedagog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Teodora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Pantazi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</a:p>
            <a:p>
              <a:pPr algn="ctr">
                <a:spcBef>
                  <a:spcPct val="0"/>
                </a:spcBef>
              </a:pP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prof de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psihopedagogie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specială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Mirela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Herlaș</a:t>
              </a:r>
              <a:endParaRPr lang="ro-RO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spcBef>
                  <a:spcPct val="0"/>
                </a:spcBef>
              </a:pP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spcBef>
                  <a:spcPct val="0"/>
                </a:spcBef>
              </a:pP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Centrul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Școlar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de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Eucație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Incluzivă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Nr. 1 Oradea</a:t>
              </a:r>
            </a:p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749" normalizeH="0" baseline="0" noProof="0" dirty="0">
                <a:ln>
                  <a:noFill/>
                </a:ln>
                <a:solidFill>
                  <a:srgbClr val="FF5757"/>
                </a:solidFill>
                <a:effectLst/>
                <a:uLnTx/>
                <a:uFillTx/>
                <a:latin typeface="Tex Gyre Termes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48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6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23251" y="379612"/>
            <a:ext cx="15726511" cy="9514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03"/>
              </a:lnSpc>
            </a:pPr>
            <a:r>
              <a:rPr lang="en-US" sz="7645">
                <a:solidFill>
                  <a:srgbClr val="FDF6F6"/>
                </a:solidFill>
                <a:latin typeface="Canva Sans Bold"/>
              </a:rPr>
              <a:t>DE UNDE VIN EMOȚIILE?</a:t>
            </a:r>
          </a:p>
          <a:p>
            <a:pPr algn="ctr">
              <a:lnSpc>
                <a:spcPts val="5361"/>
              </a:lnSpc>
            </a:pPr>
            <a:endParaRPr lang="en-US" sz="7645">
              <a:solidFill>
                <a:srgbClr val="FDF6F6"/>
              </a:solidFill>
              <a:latin typeface="Canva Sans Bold"/>
            </a:endParaRPr>
          </a:p>
          <a:p>
            <a:pPr algn="ctr">
              <a:lnSpc>
                <a:spcPts val="5361"/>
              </a:lnSpc>
            </a:pPr>
            <a:endParaRPr lang="en-US" sz="7645">
              <a:solidFill>
                <a:srgbClr val="FDF6F6"/>
              </a:solidFill>
              <a:latin typeface="Canva Sans Bold"/>
            </a:endParaRPr>
          </a:p>
          <a:p>
            <a:pPr algn="ctr">
              <a:lnSpc>
                <a:spcPts val="5361"/>
              </a:lnSpc>
            </a:pPr>
            <a:endParaRPr lang="en-US" sz="7645">
              <a:solidFill>
                <a:srgbClr val="FDF6F6"/>
              </a:solidFill>
              <a:latin typeface="Canva Sans Bold"/>
            </a:endParaRPr>
          </a:p>
          <a:p>
            <a:pPr algn="ctr">
              <a:lnSpc>
                <a:spcPts val="5361"/>
              </a:lnSpc>
            </a:pPr>
            <a:endParaRPr lang="en-US" sz="7645">
              <a:solidFill>
                <a:srgbClr val="FDF6F6"/>
              </a:solidFill>
              <a:latin typeface="Canva Sans Bold"/>
            </a:endParaRPr>
          </a:p>
          <a:p>
            <a:pPr algn="ctr">
              <a:lnSpc>
                <a:spcPts val="5361"/>
              </a:lnSpc>
            </a:pPr>
            <a:endParaRPr lang="en-US" sz="7645">
              <a:solidFill>
                <a:srgbClr val="FDF6F6"/>
              </a:solidFill>
              <a:latin typeface="Canva Sans Bold"/>
            </a:endParaRPr>
          </a:p>
          <a:p>
            <a:pPr algn="ctr">
              <a:lnSpc>
                <a:spcPts val="5361"/>
              </a:lnSpc>
            </a:pPr>
            <a:endParaRPr lang="en-US" sz="7645">
              <a:solidFill>
                <a:srgbClr val="FDF6F6"/>
              </a:solidFill>
              <a:latin typeface="Canva Sans Bold"/>
            </a:endParaRPr>
          </a:p>
          <a:p>
            <a:pPr algn="ctr">
              <a:lnSpc>
                <a:spcPts val="5361"/>
              </a:lnSpc>
            </a:pPr>
            <a:endParaRPr lang="en-US" sz="7645">
              <a:solidFill>
                <a:srgbClr val="FDF6F6"/>
              </a:solidFill>
              <a:latin typeface="Canva Sans Bold"/>
            </a:endParaRPr>
          </a:p>
          <a:p>
            <a:pPr algn="ctr">
              <a:lnSpc>
                <a:spcPts val="5361"/>
              </a:lnSpc>
            </a:pPr>
            <a:endParaRPr lang="en-US" sz="7645">
              <a:solidFill>
                <a:srgbClr val="FDF6F6"/>
              </a:solidFill>
              <a:latin typeface="Canva Sans Bold"/>
            </a:endParaRPr>
          </a:p>
          <a:p>
            <a:pPr algn="ctr">
              <a:lnSpc>
                <a:spcPts val="5361"/>
              </a:lnSpc>
            </a:pPr>
            <a:endParaRPr lang="en-US" sz="7645">
              <a:solidFill>
                <a:srgbClr val="FDF6F6"/>
              </a:solidFill>
              <a:latin typeface="Canva Sans Bold"/>
            </a:endParaRPr>
          </a:p>
          <a:p>
            <a:pPr algn="ctr">
              <a:lnSpc>
                <a:spcPts val="5361"/>
              </a:lnSpc>
            </a:pPr>
            <a:endParaRPr lang="en-US" sz="7645">
              <a:solidFill>
                <a:srgbClr val="FDF6F6"/>
              </a:solidFill>
              <a:latin typeface="Canva Sans Bold"/>
            </a:endParaRPr>
          </a:p>
          <a:p>
            <a:pPr algn="ctr">
              <a:lnSpc>
                <a:spcPts val="5361"/>
              </a:lnSpc>
            </a:pPr>
            <a:endParaRPr lang="en-US" sz="7645">
              <a:solidFill>
                <a:srgbClr val="FDF6F6"/>
              </a:solidFill>
              <a:latin typeface="Canva Sans Bold"/>
            </a:endParaRPr>
          </a:p>
          <a:p>
            <a:pPr algn="ctr">
              <a:lnSpc>
                <a:spcPts val="5361"/>
              </a:lnSpc>
            </a:pPr>
            <a:endParaRPr lang="en-US" sz="7645">
              <a:solidFill>
                <a:srgbClr val="FDF6F6"/>
              </a:solidFill>
              <a:latin typeface="Canva Sans Bold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4975688" y="-2301382"/>
            <a:ext cx="7013736" cy="4602764"/>
            <a:chOff x="0" y="0"/>
            <a:chExt cx="812800" cy="533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DF6F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38100" y="41275"/>
              <a:ext cx="7366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2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3506868" y="-2301382"/>
            <a:ext cx="7013736" cy="4602764"/>
            <a:chOff x="0" y="0"/>
            <a:chExt cx="812800" cy="533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DF6F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38100" y="41275"/>
              <a:ext cx="7366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28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7464069" y="1686922"/>
            <a:ext cx="4303077" cy="2931471"/>
          </a:xfrm>
          <a:custGeom>
            <a:avLst/>
            <a:gdLst/>
            <a:ahLst/>
            <a:cxnLst/>
            <a:rect l="l" t="t" r="r" b="b"/>
            <a:pathLst>
              <a:path w="4303077" h="2931471">
                <a:moveTo>
                  <a:pt x="0" y="0"/>
                </a:moveTo>
                <a:lnTo>
                  <a:pt x="4303077" y="0"/>
                </a:lnTo>
                <a:lnTo>
                  <a:pt x="4303077" y="2931471"/>
                </a:lnTo>
                <a:lnTo>
                  <a:pt x="0" y="29314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867985" y="4843582"/>
            <a:ext cx="3988356" cy="662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>
                <a:solidFill>
                  <a:srgbClr val="FDF6F6"/>
                </a:solidFill>
                <a:latin typeface="Canva Sans Bold"/>
              </a:rPr>
              <a:t>CÂINELE LATRĂ: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32871" y="4338164"/>
            <a:ext cx="6747995" cy="4428371"/>
            <a:chOff x="0" y="0"/>
            <a:chExt cx="812800" cy="533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DF6F6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38100" y="41275"/>
              <a:ext cx="7366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28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787999" y="4338164"/>
            <a:ext cx="6661763" cy="4371782"/>
            <a:chOff x="0" y="0"/>
            <a:chExt cx="812800" cy="533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DF6F6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38100" y="41275"/>
              <a:ext cx="7366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28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7464069" y="6304074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3086100" h="3086100">
                <a:moveTo>
                  <a:pt x="0" y="0"/>
                </a:moveTo>
                <a:lnTo>
                  <a:pt x="3086100" y="0"/>
                </a:lnTo>
                <a:lnTo>
                  <a:pt x="3086100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586271" y="5367821"/>
            <a:ext cx="3841194" cy="2462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18130E"/>
                </a:solidFill>
                <a:latin typeface="Canva Sans Bold"/>
              </a:rPr>
              <a:t>UN COPIL SE SIMTE</a:t>
            </a:r>
            <a:r>
              <a:rPr lang="en-US" sz="2800">
                <a:solidFill>
                  <a:srgbClr val="FF1616"/>
                </a:solidFill>
                <a:latin typeface="Canva Sans Bold"/>
              </a:rPr>
              <a:t> </a:t>
            </a:r>
          </a:p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FF1616"/>
                </a:solidFill>
                <a:latin typeface="Canva Sans Bold"/>
              </a:rPr>
              <a:t>SPERIAT</a:t>
            </a:r>
            <a:r>
              <a:rPr lang="en-US" sz="2800">
                <a:solidFill>
                  <a:srgbClr val="000000"/>
                </a:solidFill>
                <a:latin typeface="Canva Sans Bold"/>
              </a:rPr>
              <a:t> PENTRU CĂ</a:t>
            </a:r>
          </a:p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Canva Sans Bold"/>
              </a:rPr>
              <a:t> SE GÂNDEȘTE CĂ</a:t>
            </a:r>
          </a:p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Canva Sans Bold"/>
              </a:rPr>
              <a:t>AR PUTEA FI MUȘCAT </a:t>
            </a:r>
          </a:p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Canva Sans Bold"/>
              </a:rPr>
              <a:t>DE ACEST CÂINE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377495" y="5200425"/>
            <a:ext cx="8105061" cy="2646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8"/>
              </a:lnSpc>
              <a:spcBef>
                <a:spcPct val="0"/>
              </a:spcBef>
            </a:pPr>
            <a:r>
              <a:rPr lang="en-US" sz="3049">
                <a:solidFill>
                  <a:srgbClr val="000000"/>
                </a:solidFill>
                <a:latin typeface="Canva Sans Bold"/>
              </a:rPr>
              <a:t>UN ALT COPIL SE SIMTE </a:t>
            </a:r>
          </a:p>
          <a:p>
            <a:pPr algn="ctr">
              <a:lnSpc>
                <a:spcPts val="4268"/>
              </a:lnSpc>
              <a:spcBef>
                <a:spcPct val="0"/>
              </a:spcBef>
            </a:pPr>
            <a:r>
              <a:rPr lang="en-US" sz="3049">
                <a:solidFill>
                  <a:srgbClr val="008037"/>
                </a:solidFill>
                <a:latin typeface="Canva Sans Bold"/>
              </a:rPr>
              <a:t>FERICIT</a:t>
            </a:r>
            <a:r>
              <a:rPr lang="en-US" sz="3049">
                <a:solidFill>
                  <a:srgbClr val="000000"/>
                </a:solidFill>
                <a:latin typeface="Canva Sans Bold"/>
              </a:rPr>
              <a:t> PENTRU CĂ </a:t>
            </a:r>
          </a:p>
          <a:p>
            <a:pPr algn="ctr">
              <a:lnSpc>
                <a:spcPts val="4268"/>
              </a:lnSpc>
              <a:spcBef>
                <a:spcPct val="0"/>
              </a:spcBef>
            </a:pPr>
            <a:r>
              <a:rPr lang="en-US" sz="3049">
                <a:solidFill>
                  <a:srgbClr val="000000"/>
                </a:solidFill>
                <a:latin typeface="Canva Sans Bold"/>
              </a:rPr>
              <a:t>SE GÂNDEȘTE CĂ </a:t>
            </a:r>
          </a:p>
          <a:p>
            <a:pPr algn="ctr">
              <a:lnSpc>
                <a:spcPts val="4268"/>
              </a:lnSpc>
              <a:spcBef>
                <a:spcPct val="0"/>
              </a:spcBef>
            </a:pPr>
            <a:r>
              <a:rPr lang="en-US" sz="3049">
                <a:solidFill>
                  <a:srgbClr val="000000"/>
                </a:solidFill>
                <a:latin typeface="Canva Sans Bold"/>
              </a:rPr>
              <a:t>S-AR PUTEA JUCA </a:t>
            </a:r>
          </a:p>
          <a:p>
            <a:pPr algn="ctr">
              <a:lnSpc>
                <a:spcPts val="4268"/>
              </a:lnSpc>
              <a:spcBef>
                <a:spcPct val="0"/>
              </a:spcBef>
            </a:pPr>
            <a:r>
              <a:rPr lang="en-US" sz="3049">
                <a:solidFill>
                  <a:srgbClr val="000000"/>
                </a:solidFill>
                <a:latin typeface="Canva Sans Bold"/>
              </a:rPr>
              <a:t>ÎMPREUNĂ CU ACEST CÂINE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556872" y="9313974"/>
            <a:ext cx="2900493" cy="659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29"/>
              </a:lnSpc>
            </a:pPr>
            <a:r>
              <a:rPr lang="en-US" sz="3878">
                <a:solidFill>
                  <a:srgbClr val="F9E07C"/>
                </a:solidFill>
                <a:latin typeface="Canva Sans Bold"/>
              </a:rPr>
              <a:t>Ce e diferit?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6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975688" y="-2301382"/>
            <a:ext cx="7013736" cy="4602764"/>
            <a:chOff x="0" y="0"/>
            <a:chExt cx="812800" cy="533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DF6F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38100" y="41275"/>
              <a:ext cx="7366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2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506868" y="-2301382"/>
            <a:ext cx="7013736" cy="4602764"/>
            <a:chOff x="0" y="0"/>
            <a:chExt cx="812800" cy="533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DF6F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38100" y="41275"/>
              <a:ext cx="7366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28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6885955" y="966117"/>
            <a:ext cx="4177383" cy="4177383"/>
          </a:xfrm>
          <a:custGeom>
            <a:avLst/>
            <a:gdLst/>
            <a:ahLst/>
            <a:cxnLst/>
            <a:rect l="l" t="t" r="r" b="b"/>
            <a:pathLst>
              <a:path w="4177383" h="4177383">
                <a:moveTo>
                  <a:pt x="0" y="0"/>
                </a:moveTo>
                <a:lnTo>
                  <a:pt x="4177384" y="0"/>
                </a:lnTo>
                <a:lnTo>
                  <a:pt x="4177384" y="4177383"/>
                </a:lnTo>
                <a:lnTo>
                  <a:pt x="0" y="41773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13373" y="5645432"/>
            <a:ext cx="17851358" cy="2263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15"/>
              </a:lnSpc>
            </a:pPr>
            <a:r>
              <a:rPr lang="en-US" sz="6510">
                <a:solidFill>
                  <a:srgbClr val="F9E07C"/>
                </a:solidFill>
                <a:latin typeface="Canva Sans Bold"/>
              </a:rPr>
              <a:t>GÂNDUL </a:t>
            </a:r>
          </a:p>
          <a:p>
            <a:pPr algn="ctr">
              <a:lnSpc>
                <a:spcPts val="9115"/>
              </a:lnSpc>
            </a:pPr>
            <a:r>
              <a:rPr lang="en-US" sz="6510">
                <a:solidFill>
                  <a:srgbClr val="F9E07C"/>
                </a:solidFill>
                <a:latin typeface="Canva Sans Bold"/>
              </a:rPr>
              <a:t>este diferit...ceea ce gândește fiecare copil!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6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66436" y="254103"/>
            <a:ext cx="17523360" cy="9755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64"/>
              </a:lnSpc>
            </a:pPr>
            <a:r>
              <a:rPr lang="en-US" sz="3831">
                <a:solidFill>
                  <a:srgbClr val="FDF6F6"/>
                </a:solidFill>
                <a:latin typeface="Canva Sans Bold"/>
              </a:rPr>
              <a:t>EXPICAȚI RELAȚIA DINTRE:  </a:t>
            </a:r>
          </a:p>
          <a:p>
            <a:pPr algn="ctr">
              <a:lnSpc>
                <a:spcPts val="5364"/>
              </a:lnSpc>
            </a:pPr>
            <a:r>
              <a:rPr lang="en-US" sz="3831">
                <a:solidFill>
                  <a:srgbClr val="FDF6F6"/>
                </a:solidFill>
                <a:latin typeface="Canva Sans Bold"/>
              </a:rPr>
              <a:t>EMOȚIE-GÂND-EVENIMENT </a:t>
            </a:r>
          </a:p>
          <a:p>
            <a:pPr algn="ctr">
              <a:lnSpc>
                <a:spcPts val="4384"/>
              </a:lnSpc>
            </a:pPr>
            <a:endParaRPr lang="en-US" sz="3831">
              <a:solidFill>
                <a:srgbClr val="FDF6F6"/>
              </a:solidFill>
              <a:latin typeface="Canva Sans Bold"/>
            </a:endParaRPr>
          </a:p>
          <a:p>
            <a:pPr algn="ctr">
              <a:lnSpc>
                <a:spcPts val="4384"/>
              </a:lnSpc>
            </a:pPr>
            <a:endParaRPr lang="en-US" sz="3831">
              <a:solidFill>
                <a:srgbClr val="FDF6F6"/>
              </a:solidFill>
              <a:latin typeface="Canva Sans Bold"/>
            </a:endParaRPr>
          </a:p>
          <a:p>
            <a:pPr algn="ctr">
              <a:lnSpc>
                <a:spcPts val="4384"/>
              </a:lnSpc>
            </a:pPr>
            <a:endParaRPr lang="en-US" sz="3831">
              <a:solidFill>
                <a:srgbClr val="FDF6F6"/>
              </a:solidFill>
              <a:latin typeface="Canva Sans Bold"/>
            </a:endParaRPr>
          </a:p>
          <a:p>
            <a:pPr algn="ctr">
              <a:lnSpc>
                <a:spcPts val="4384"/>
              </a:lnSpc>
            </a:pPr>
            <a:endParaRPr lang="en-US" sz="3831">
              <a:solidFill>
                <a:srgbClr val="FDF6F6"/>
              </a:solidFill>
              <a:latin typeface="Canva Sans Bold"/>
            </a:endParaRPr>
          </a:p>
          <a:p>
            <a:pPr algn="ctr">
              <a:lnSpc>
                <a:spcPts val="4384"/>
              </a:lnSpc>
            </a:pPr>
            <a:endParaRPr lang="en-US" sz="3831">
              <a:solidFill>
                <a:srgbClr val="FDF6F6"/>
              </a:solidFill>
              <a:latin typeface="Canva Sans Bold"/>
            </a:endParaRPr>
          </a:p>
          <a:p>
            <a:pPr algn="ctr">
              <a:lnSpc>
                <a:spcPts val="4384"/>
              </a:lnSpc>
            </a:pPr>
            <a:endParaRPr lang="en-US" sz="3831">
              <a:solidFill>
                <a:srgbClr val="FDF6F6"/>
              </a:solidFill>
              <a:latin typeface="Canva Sans Bold"/>
            </a:endParaRPr>
          </a:p>
          <a:p>
            <a:pPr algn="ctr">
              <a:lnSpc>
                <a:spcPts val="4384"/>
              </a:lnSpc>
            </a:pPr>
            <a:endParaRPr lang="en-US" sz="3831">
              <a:solidFill>
                <a:srgbClr val="FDF6F6"/>
              </a:solidFill>
              <a:latin typeface="Canva Sans Bold"/>
            </a:endParaRPr>
          </a:p>
          <a:p>
            <a:pPr algn="ctr">
              <a:lnSpc>
                <a:spcPts val="4384"/>
              </a:lnSpc>
            </a:pPr>
            <a:endParaRPr lang="en-US" sz="3831">
              <a:solidFill>
                <a:srgbClr val="FDF6F6"/>
              </a:solidFill>
              <a:latin typeface="Canva Sans Bold"/>
            </a:endParaRPr>
          </a:p>
          <a:p>
            <a:pPr algn="ctr">
              <a:lnSpc>
                <a:spcPts val="4384"/>
              </a:lnSpc>
            </a:pPr>
            <a:endParaRPr lang="en-US" sz="3831">
              <a:solidFill>
                <a:srgbClr val="FDF6F6"/>
              </a:solidFill>
              <a:latin typeface="Canva Sans Bold"/>
            </a:endParaRPr>
          </a:p>
          <a:p>
            <a:pPr algn="ctr">
              <a:lnSpc>
                <a:spcPts val="4384"/>
              </a:lnSpc>
            </a:pPr>
            <a:endParaRPr lang="en-US" sz="3831">
              <a:solidFill>
                <a:srgbClr val="FDF6F6"/>
              </a:solidFill>
              <a:latin typeface="Canva Sans Bold"/>
            </a:endParaRPr>
          </a:p>
          <a:p>
            <a:pPr algn="ctr">
              <a:lnSpc>
                <a:spcPts val="4384"/>
              </a:lnSpc>
            </a:pPr>
            <a:endParaRPr lang="en-US" sz="3831">
              <a:solidFill>
                <a:srgbClr val="FDF6F6"/>
              </a:solidFill>
              <a:latin typeface="Canva Sans Bold"/>
            </a:endParaRPr>
          </a:p>
          <a:p>
            <a:pPr algn="ctr">
              <a:lnSpc>
                <a:spcPts val="4384"/>
              </a:lnSpc>
            </a:pPr>
            <a:endParaRPr lang="en-US" sz="3831">
              <a:solidFill>
                <a:srgbClr val="FDF6F6"/>
              </a:solidFill>
              <a:latin typeface="Canva Sans Bold"/>
            </a:endParaRPr>
          </a:p>
          <a:p>
            <a:pPr algn="ctr">
              <a:lnSpc>
                <a:spcPts val="4384"/>
              </a:lnSpc>
            </a:pPr>
            <a:endParaRPr lang="en-US" sz="3831">
              <a:solidFill>
                <a:srgbClr val="FDF6F6"/>
              </a:solidFill>
              <a:latin typeface="Canva Sans Bold"/>
            </a:endParaRPr>
          </a:p>
          <a:p>
            <a:pPr algn="ctr">
              <a:lnSpc>
                <a:spcPts val="4944"/>
              </a:lnSpc>
            </a:pPr>
            <a:r>
              <a:rPr lang="en-US" sz="3531">
                <a:solidFill>
                  <a:srgbClr val="FDF6F6"/>
                </a:solidFill>
                <a:latin typeface="Canva Sans Bold"/>
              </a:rPr>
              <a:t>NU EVENIMENTUL ÎN SINE NE PRODUCE EMOȚIA, </a:t>
            </a:r>
          </a:p>
          <a:p>
            <a:pPr algn="ctr">
              <a:lnSpc>
                <a:spcPts val="4944"/>
              </a:lnSpc>
            </a:pPr>
            <a:r>
              <a:rPr lang="en-US" sz="3531">
                <a:solidFill>
                  <a:srgbClr val="FDF6F6"/>
                </a:solidFill>
                <a:latin typeface="Canva Sans Bold"/>
              </a:rPr>
              <a:t>CI GÂNDUL LEGAT DE EVENIMENT NE PRODUCE EMOȚIA!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4975688" y="-2301382"/>
            <a:ext cx="7013736" cy="4602764"/>
            <a:chOff x="0" y="0"/>
            <a:chExt cx="812800" cy="533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DF6F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38100" y="41275"/>
              <a:ext cx="7366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2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3506868" y="-2301382"/>
            <a:ext cx="7013736" cy="4602764"/>
            <a:chOff x="0" y="0"/>
            <a:chExt cx="812800" cy="533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DF6F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38100" y="41275"/>
              <a:ext cx="7366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28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793836" y="2908216"/>
            <a:ext cx="4303077" cy="2931471"/>
          </a:xfrm>
          <a:custGeom>
            <a:avLst/>
            <a:gdLst/>
            <a:ahLst/>
            <a:cxnLst/>
            <a:rect l="l" t="t" r="r" b="b"/>
            <a:pathLst>
              <a:path w="4303077" h="2931471">
                <a:moveTo>
                  <a:pt x="0" y="0"/>
                </a:moveTo>
                <a:lnTo>
                  <a:pt x="4303076" y="0"/>
                </a:lnTo>
                <a:lnTo>
                  <a:pt x="4303076" y="2931471"/>
                </a:lnTo>
                <a:lnTo>
                  <a:pt x="0" y="29314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169594" y="3022045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3086100" h="3086100">
                <a:moveTo>
                  <a:pt x="0" y="0"/>
                </a:moveTo>
                <a:lnTo>
                  <a:pt x="3086100" y="0"/>
                </a:lnTo>
                <a:lnTo>
                  <a:pt x="3086100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223800" y="4373952"/>
            <a:ext cx="2773103" cy="2528930"/>
          </a:xfrm>
          <a:custGeom>
            <a:avLst/>
            <a:gdLst/>
            <a:ahLst/>
            <a:cxnLst/>
            <a:rect l="l" t="t" r="r" b="b"/>
            <a:pathLst>
              <a:path w="2773103" h="2528930">
                <a:moveTo>
                  <a:pt x="0" y="0"/>
                </a:moveTo>
                <a:lnTo>
                  <a:pt x="2773103" y="0"/>
                </a:lnTo>
                <a:lnTo>
                  <a:pt x="2773103" y="2528930"/>
                </a:lnTo>
                <a:lnTo>
                  <a:pt x="0" y="25289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223800" y="1757580"/>
            <a:ext cx="2773103" cy="2528930"/>
          </a:xfrm>
          <a:custGeom>
            <a:avLst/>
            <a:gdLst/>
            <a:ahLst/>
            <a:cxnLst/>
            <a:rect l="l" t="t" r="r" b="b"/>
            <a:pathLst>
              <a:path w="2773103" h="2528930">
                <a:moveTo>
                  <a:pt x="0" y="0"/>
                </a:moveTo>
                <a:lnTo>
                  <a:pt x="2773103" y="0"/>
                </a:lnTo>
                <a:lnTo>
                  <a:pt x="2773103" y="2528930"/>
                </a:lnTo>
                <a:lnTo>
                  <a:pt x="0" y="25289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270436" y="4456774"/>
            <a:ext cx="2430887" cy="686726"/>
          </a:xfrm>
          <a:custGeom>
            <a:avLst/>
            <a:gdLst/>
            <a:ahLst/>
            <a:cxnLst/>
            <a:rect l="l" t="t" r="r" b="b"/>
            <a:pathLst>
              <a:path w="2430887" h="686726">
                <a:moveTo>
                  <a:pt x="0" y="0"/>
                </a:moveTo>
                <a:lnTo>
                  <a:pt x="2430887" y="0"/>
                </a:lnTo>
                <a:lnTo>
                  <a:pt x="2430887" y="686726"/>
                </a:lnTo>
                <a:lnTo>
                  <a:pt x="0" y="6867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287921" y="6700735"/>
            <a:ext cx="2982516" cy="1216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Canva Sans Bold"/>
              </a:rPr>
              <a:t>Evenimentul: 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Canva Sans Bold"/>
              </a:rPr>
              <a:t>câinele latră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935339" y="6731261"/>
            <a:ext cx="3673555" cy="1216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Canva Sans Bold"/>
              </a:rPr>
              <a:t>Gândul copilului 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Canva Sans Bold"/>
              </a:rPr>
              <a:t>despre câine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841358" y="6731261"/>
            <a:ext cx="5961936" cy="1216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Canva Sans Bold"/>
              </a:rPr>
              <a:t>Emoția: 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Canva Sans Bold"/>
              </a:rPr>
              <a:t>"Se sperie" </a:t>
            </a:r>
            <a:r>
              <a:rPr lang="en-US" sz="3500">
                <a:solidFill>
                  <a:srgbClr val="000000"/>
                </a:solidFill>
                <a:latin typeface="Canva Sans Bold Italics"/>
              </a:rPr>
              <a:t>sau "</a:t>
            </a:r>
            <a:r>
              <a:rPr lang="en-US" sz="3500">
                <a:solidFill>
                  <a:srgbClr val="000000"/>
                </a:solidFill>
                <a:latin typeface="Canva Sans Bold"/>
              </a:rPr>
              <a:t>Se bucură"</a:t>
            </a:r>
          </a:p>
        </p:txBody>
      </p:sp>
      <p:sp>
        <p:nvSpPr>
          <p:cNvPr id="17" name="Freeform 17"/>
          <p:cNvSpPr/>
          <p:nvPr/>
        </p:nvSpPr>
        <p:spPr>
          <a:xfrm>
            <a:off x="10605022" y="4456774"/>
            <a:ext cx="2430887" cy="686726"/>
          </a:xfrm>
          <a:custGeom>
            <a:avLst/>
            <a:gdLst/>
            <a:ahLst/>
            <a:cxnLst/>
            <a:rect l="l" t="t" r="r" b="b"/>
            <a:pathLst>
              <a:path w="2430887" h="686726">
                <a:moveTo>
                  <a:pt x="0" y="0"/>
                </a:moveTo>
                <a:lnTo>
                  <a:pt x="2430887" y="0"/>
                </a:lnTo>
                <a:lnTo>
                  <a:pt x="2430887" y="686726"/>
                </a:lnTo>
                <a:lnTo>
                  <a:pt x="0" y="6867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6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58857" y="4578084"/>
            <a:ext cx="3971551" cy="3624040"/>
          </a:xfrm>
          <a:custGeom>
            <a:avLst/>
            <a:gdLst/>
            <a:ahLst/>
            <a:cxnLst/>
            <a:rect l="l" t="t" r="r" b="b"/>
            <a:pathLst>
              <a:path w="3971551" h="3624040">
                <a:moveTo>
                  <a:pt x="0" y="0"/>
                </a:moveTo>
                <a:lnTo>
                  <a:pt x="3971551" y="0"/>
                </a:lnTo>
                <a:lnTo>
                  <a:pt x="3971551" y="3624041"/>
                </a:lnTo>
                <a:lnTo>
                  <a:pt x="0" y="36240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331864" y="4578084"/>
            <a:ext cx="3973948" cy="3624040"/>
          </a:xfrm>
          <a:custGeom>
            <a:avLst/>
            <a:gdLst/>
            <a:ahLst/>
            <a:cxnLst/>
            <a:rect l="l" t="t" r="r" b="b"/>
            <a:pathLst>
              <a:path w="3973948" h="3624040">
                <a:moveTo>
                  <a:pt x="0" y="0"/>
                </a:moveTo>
                <a:lnTo>
                  <a:pt x="3973947" y="0"/>
                </a:lnTo>
                <a:lnTo>
                  <a:pt x="3973947" y="3624041"/>
                </a:lnTo>
                <a:lnTo>
                  <a:pt x="0" y="36240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705861" y="4643127"/>
            <a:ext cx="3902625" cy="3558998"/>
          </a:xfrm>
          <a:custGeom>
            <a:avLst/>
            <a:gdLst/>
            <a:ahLst/>
            <a:cxnLst/>
            <a:rect l="l" t="t" r="r" b="b"/>
            <a:pathLst>
              <a:path w="3902625" h="3558998">
                <a:moveTo>
                  <a:pt x="0" y="0"/>
                </a:moveTo>
                <a:lnTo>
                  <a:pt x="3902625" y="0"/>
                </a:lnTo>
                <a:lnTo>
                  <a:pt x="3902625" y="3558998"/>
                </a:lnTo>
                <a:lnTo>
                  <a:pt x="0" y="35589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39698" y="4431749"/>
            <a:ext cx="3973948" cy="3624040"/>
          </a:xfrm>
          <a:custGeom>
            <a:avLst/>
            <a:gdLst/>
            <a:ahLst/>
            <a:cxnLst/>
            <a:rect l="l" t="t" r="r" b="b"/>
            <a:pathLst>
              <a:path w="3973948" h="3624040">
                <a:moveTo>
                  <a:pt x="0" y="0"/>
                </a:moveTo>
                <a:lnTo>
                  <a:pt x="3973948" y="0"/>
                </a:lnTo>
                <a:lnTo>
                  <a:pt x="3973948" y="3624041"/>
                </a:lnTo>
                <a:lnTo>
                  <a:pt x="0" y="36240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383462" y="1112550"/>
            <a:ext cx="11722770" cy="2175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41"/>
              </a:lnSpc>
            </a:pPr>
            <a:r>
              <a:rPr lang="en-US" sz="6244">
                <a:solidFill>
                  <a:srgbClr val="FDF6F6"/>
                </a:solidFill>
                <a:latin typeface="Canva Sans Bold"/>
              </a:rPr>
              <a:t>HAI SĂ ÎNCERCĂM DIN NOU:</a:t>
            </a:r>
          </a:p>
          <a:p>
            <a:pPr algn="ctr">
              <a:lnSpc>
                <a:spcPts val="8741"/>
              </a:lnSpc>
            </a:pPr>
            <a:r>
              <a:rPr lang="en-US" sz="6244">
                <a:solidFill>
                  <a:srgbClr val="FDF6F6"/>
                </a:solidFill>
                <a:latin typeface="Canva Sans Bold Italics"/>
              </a:rPr>
              <a:t>CUM TE SIMȚI AZI? DE CE?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4529446" y="-2087034"/>
            <a:ext cx="7013736" cy="4602764"/>
            <a:chOff x="0" y="0"/>
            <a:chExt cx="812800" cy="533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DF6F6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38100" y="41275"/>
              <a:ext cx="7366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28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4117515" y="7705490"/>
            <a:ext cx="7013736" cy="4602764"/>
            <a:chOff x="0" y="0"/>
            <a:chExt cx="812800" cy="533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DF6F6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38100" y="41275"/>
              <a:ext cx="7366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28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6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964745" y="4274503"/>
            <a:ext cx="2358509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FDF6F6"/>
                </a:solidFill>
                <a:latin typeface="Canva Sans"/>
              </a:rPr>
              <a:t>SAU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3332899" y="6956918"/>
            <a:ext cx="7013736" cy="4602764"/>
            <a:chOff x="0" y="0"/>
            <a:chExt cx="812800" cy="533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DF6F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38100" y="41275"/>
              <a:ext cx="7366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2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839332" y="-1103574"/>
            <a:ext cx="7013736" cy="4602764"/>
            <a:chOff x="0" y="0"/>
            <a:chExt cx="812800" cy="533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DF6F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38100" y="41275"/>
              <a:ext cx="7366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28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6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333087" y="8316190"/>
            <a:ext cx="13083064" cy="68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000000"/>
                </a:solidFill>
                <a:latin typeface="Canva Sans Bold"/>
              </a:rPr>
              <a:t>   </a:t>
            </a:r>
            <a:r>
              <a:rPr lang="en-US" sz="4000">
                <a:solidFill>
                  <a:srgbClr val="FDF6F6"/>
                </a:solidFill>
                <a:latin typeface="Canva Sans Bold"/>
              </a:rPr>
              <a:t>    https://wordwall.net/ro/resource/39538096 </a:t>
            </a:r>
            <a:r>
              <a:rPr lang="en-US" sz="4000">
                <a:solidFill>
                  <a:srgbClr val="000000"/>
                </a:solidFill>
                <a:latin typeface="Canva Sans Bold"/>
              </a:rPr>
              <a:t>         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486945" y="1028700"/>
            <a:ext cx="13314110" cy="6872635"/>
            <a:chOff x="0" y="0"/>
            <a:chExt cx="907221" cy="4683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2410" cy="472538"/>
            </a:xfrm>
            <a:custGeom>
              <a:avLst/>
              <a:gdLst/>
              <a:ahLst/>
              <a:cxnLst/>
              <a:rect l="l" t="t" r="r" b="b"/>
              <a:pathLst>
                <a:path w="922410" h="472538">
                  <a:moveTo>
                    <a:pt x="515100" y="0"/>
                  </a:moveTo>
                  <a:cubicBezTo>
                    <a:pt x="525051" y="0"/>
                    <a:pt x="535062" y="0"/>
                    <a:pt x="544993" y="0"/>
                  </a:cubicBezTo>
                  <a:cubicBezTo>
                    <a:pt x="624173" y="7822"/>
                    <a:pt x="673656" y="33858"/>
                    <a:pt x="696195" y="76461"/>
                  </a:cubicBezTo>
                  <a:cubicBezTo>
                    <a:pt x="828200" y="70779"/>
                    <a:pt x="922410" y="151336"/>
                    <a:pt x="865685" y="230398"/>
                  </a:cubicBezTo>
                  <a:cubicBezTo>
                    <a:pt x="885135" y="247012"/>
                    <a:pt x="901361" y="265595"/>
                    <a:pt x="907221" y="290538"/>
                  </a:cubicBezTo>
                  <a:cubicBezTo>
                    <a:pt x="907221" y="297683"/>
                    <a:pt x="907221" y="304811"/>
                    <a:pt x="907221" y="311955"/>
                  </a:cubicBezTo>
                  <a:cubicBezTo>
                    <a:pt x="889757" y="375436"/>
                    <a:pt x="814610" y="418333"/>
                    <a:pt x="691237" y="406785"/>
                  </a:cubicBezTo>
                  <a:cubicBezTo>
                    <a:pt x="659495" y="439379"/>
                    <a:pt x="603012" y="472538"/>
                    <a:pt x="515119" y="467956"/>
                  </a:cubicBezTo>
                  <a:cubicBezTo>
                    <a:pt x="469688" y="465816"/>
                    <a:pt x="438083" y="453422"/>
                    <a:pt x="410411" y="438364"/>
                  </a:cubicBezTo>
                  <a:cubicBezTo>
                    <a:pt x="381265" y="450881"/>
                    <a:pt x="349700" y="460704"/>
                    <a:pt x="304092" y="460812"/>
                  </a:cubicBezTo>
                  <a:cubicBezTo>
                    <a:pt x="198578" y="460997"/>
                    <a:pt x="127993" y="412774"/>
                    <a:pt x="126282" y="346629"/>
                  </a:cubicBezTo>
                  <a:cubicBezTo>
                    <a:pt x="58450" y="331155"/>
                    <a:pt x="12508" y="302271"/>
                    <a:pt x="0" y="252846"/>
                  </a:cubicBezTo>
                  <a:cubicBezTo>
                    <a:pt x="0" y="245703"/>
                    <a:pt x="0" y="238543"/>
                    <a:pt x="0" y="231430"/>
                  </a:cubicBezTo>
                  <a:cubicBezTo>
                    <a:pt x="13806" y="182453"/>
                    <a:pt x="57251" y="151689"/>
                    <a:pt x="129586" y="138648"/>
                  </a:cubicBezTo>
                  <a:cubicBezTo>
                    <a:pt x="125240" y="56029"/>
                    <a:pt x="269931" y="4403"/>
                    <a:pt x="388798" y="40802"/>
                  </a:cubicBezTo>
                  <a:cubicBezTo>
                    <a:pt x="417099" y="22803"/>
                    <a:pt x="457140" y="3172"/>
                    <a:pt x="515100" y="0"/>
                  </a:cubicBezTo>
                  <a:close/>
                </a:path>
              </a:pathLst>
            </a:custGeom>
            <a:solidFill>
              <a:srgbClr val="FDF6F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42526" y="-7675"/>
              <a:ext cx="822169" cy="409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948"/>
                </a:lnSpc>
              </a:pPr>
              <a:r>
                <a:rPr lang="en-US" sz="4249">
                  <a:solidFill>
                    <a:srgbClr val="000000"/>
                  </a:solidFill>
                  <a:latin typeface="Quicksand Bold"/>
                </a:rPr>
                <a:t>Emoțiile noastre (joc de rol): </a:t>
              </a:r>
            </a:p>
            <a:p>
              <a:pPr algn="ctr">
                <a:lnSpc>
                  <a:spcPts val="5948"/>
                </a:lnSpc>
              </a:pPr>
              <a:endParaRPr lang="en-US" sz="4249">
                <a:solidFill>
                  <a:srgbClr val="000000"/>
                </a:solidFill>
                <a:latin typeface="Quicksand Bold"/>
              </a:endParaRPr>
            </a:p>
            <a:p>
              <a:pPr algn="ctr">
                <a:lnSpc>
                  <a:spcPts val="5948"/>
                </a:lnSpc>
              </a:pPr>
              <a:r>
                <a:rPr lang="en-US" sz="4249">
                  <a:solidFill>
                    <a:srgbClr val="000000"/>
                  </a:solidFill>
                  <a:latin typeface="Quicksand Bold"/>
                </a:rPr>
                <a:t>"Mimează și tu emoția" </a:t>
              </a:r>
            </a:p>
            <a:p>
              <a:pPr algn="ctr">
                <a:lnSpc>
                  <a:spcPts val="5948"/>
                </a:lnSpc>
              </a:pPr>
              <a:r>
                <a:rPr lang="en-US" sz="4249">
                  <a:solidFill>
                    <a:srgbClr val="000000"/>
                  </a:solidFill>
                  <a:latin typeface="Quicksand Bold"/>
                </a:rPr>
                <a:t>sau </a:t>
              </a:r>
            </a:p>
            <a:p>
              <a:pPr algn="ctr">
                <a:lnSpc>
                  <a:spcPts val="5948"/>
                </a:lnSpc>
              </a:pPr>
              <a:r>
                <a:rPr lang="en-US" sz="4249">
                  <a:solidFill>
                    <a:srgbClr val="000000"/>
                  </a:solidFill>
                  <a:latin typeface="Quicksand Bold"/>
                </a:rPr>
                <a:t>"Mimați o situație în care v-ați simțit așa!"</a:t>
              </a:r>
            </a:p>
            <a:p>
              <a:pPr algn="ctr">
                <a:lnSpc>
                  <a:spcPts val="5948"/>
                </a:lnSpc>
              </a:pPr>
              <a:endParaRPr lang="en-US" sz="4249">
                <a:solidFill>
                  <a:srgbClr val="000000"/>
                </a:solidFill>
                <a:latin typeface="Quicksand Bold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6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868421" y="698926"/>
            <a:ext cx="9138360" cy="8889149"/>
          </a:xfrm>
          <a:custGeom>
            <a:avLst/>
            <a:gdLst/>
            <a:ahLst/>
            <a:cxnLst/>
            <a:rect l="l" t="t" r="r" b="b"/>
            <a:pathLst>
              <a:path w="9138360" h="8889149">
                <a:moveTo>
                  <a:pt x="0" y="0"/>
                </a:moveTo>
                <a:lnTo>
                  <a:pt x="9138360" y="0"/>
                </a:lnTo>
                <a:lnTo>
                  <a:pt x="9138360" y="8889148"/>
                </a:lnTo>
                <a:lnTo>
                  <a:pt x="0" y="88891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1027" t="-42855" r="-135000" b="-3989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87887" y="1897724"/>
            <a:ext cx="8417617" cy="6491552"/>
          </a:xfrm>
          <a:custGeom>
            <a:avLst/>
            <a:gdLst/>
            <a:ahLst/>
            <a:cxnLst/>
            <a:rect l="l" t="t" r="r" b="b"/>
            <a:pathLst>
              <a:path w="8417617" h="6491552">
                <a:moveTo>
                  <a:pt x="0" y="0"/>
                </a:moveTo>
                <a:lnTo>
                  <a:pt x="8417617" y="0"/>
                </a:lnTo>
                <a:lnTo>
                  <a:pt x="8417617" y="6491552"/>
                </a:lnTo>
                <a:lnTo>
                  <a:pt x="0" y="64915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4822108" y="-2705040"/>
            <a:ext cx="7013736" cy="4602764"/>
            <a:chOff x="0" y="0"/>
            <a:chExt cx="812800" cy="533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DF6F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38100" y="41275"/>
              <a:ext cx="7366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28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18981" y="8948616"/>
            <a:ext cx="7013736" cy="4602764"/>
            <a:chOff x="0" y="0"/>
            <a:chExt cx="812800" cy="533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DF6F6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38100" y="41275"/>
              <a:ext cx="7366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28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6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964745" y="4274503"/>
            <a:ext cx="2358509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FDF6F6"/>
                </a:solidFill>
                <a:latin typeface="Canva Sans"/>
              </a:rPr>
              <a:t>SAU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3332899" y="6956918"/>
            <a:ext cx="7013736" cy="4602764"/>
            <a:chOff x="0" y="0"/>
            <a:chExt cx="812800" cy="533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DF6F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38100" y="41275"/>
              <a:ext cx="7366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2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839332" y="-1103574"/>
            <a:ext cx="7013736" cy="4602764"/>
            <a:chOff x="0" y="0"/>
            <a:chExt cx="812800" cy="533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DF6F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38100" y="41275"/>
              <a:ext cx="7366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28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6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6262" y="418388"/>
            <a:ext cx="17381670" cy="9141015"/>
            <a:chOff x="0" y="0"/>
            <a:chExt cx="1014262" cy="533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29451" cy="537638"/>
            </a:xfrm>
            <a:custGeom>
              <a:avLst/>
              <a:gdLst/>
              <a:ahLst/>
              <a:cxnLst/>
              <a:rect l="l" t="t" r="r" b="b"/>
              <a:pathLst>
                <a:path w="1029451" h="537638">
                  <a:moveTo>
                    <a:pt x="575876" y="0"/>
                  </a:moveTo>
                  <a:cubicBezTo>
                    <a:pt x="587001" y="0"/>
                    <a:pt x="598193" y="0"/>
                    <a:pt x="609296" y="0"/>
                  </a:cubicBezTo>
                  <a:cubicBezTo>
                    <a:pt x="697817" y="8909"/>
                    <a:pt x="753139" y="38564"/>
                    <a:pt x="778337" y="87090"/>
                  </a:cubicBezTo>
                  <a:cubicBezTo>
                    <a:pt x="925916" y="80618"/>
                    <a:pt x="1029451" y="172373"/>
                    <a:pt x="967825" y="262426"/>
                  </a:cubicBezTo>
                  <a:cubicBezTo>
                    <a:pt x="989569" y="281349"/>
                    <a:pt x="1007710" y="302517"/>
                    <a:pt x="1014262" y="330926"/>
                  </a:cubicBezTo>
                  <a:cubicBezTo>
                    <a:pt x="1014262" y="339065"/>
                    <a:pt x="1014262" y="347184"/>
                    <a:pt x="1014262" y="355321"/>
                  </a:cubicBezTo>
                  <a:cubicBezTo>
                    <a:pt x="994737" y="427627"/>
                    <a:pt x="910723" y="476486"/>
                    <a:pt x="772795" y="463333"/>
                  </a:cubicBezTo>
                  <a:cubicBezTo>
                    <a:pt x="737307" y="500459"/>
                    <a:pt x="674159" y="537638"/>
                    <a:pt x="575896" y="533008"/>
                  </a:cubicBezTo>
                  <a:cubicBezTo>
                    <a:pt x="525106" y="530570"/>
                    <a:pt x="489771" y="516453"/>
                    <a:pt x="458835" y="499302"/>
                  </a:cubicBezTo>
                  <a:cubicBezTo>
                    <a:pt x="426250" y="513559"/>
                    <a:pt x="390960" y="524747"/>
                    <a:pt x="339971" y="524871"/>
                  </a:cubicBezTo>
                  <a:cubicBezTo>
                    <a:pt x="222008" y="525082"/>
                    <a:pt x="143095" y="470155"/>
                    <a:pt x="141182" y="394815"/>
                  </a:cubicBezTo>
                  <a:cubicBezTo>
                    <a:pt x="65347" y="377190"/>
                    <a:pt x="13984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5435" y="207816"/>
                    <a:pt x="64006" y="172776"/>
                    <a:pt x="144876" y="157922"/>
                  </a:cubicBezTo>
                  <a:cubicBezTo>
                    <a:pt x="140016" y="63818"/>
                    <a:pt x="301779" y="5016"/>
                    <a:pt x="434671" y="46474"/>
                  </a:cubicBezTo>
                  <a:cubicBezTo>
                    <a:pt x="466312" y="25973"/>
                    <a:pt x="511077" y="3613"/>
                    <a:pt x="575876" y="0"/>
                  </a:cubicBezTo>
                  <a:close/>
                </a:path>
              </a:pathLst>
            </a:custGeom>
            <a:solidFill>
              <a:srgbClr val="FDF6F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47544" y="41275"/>
              <a:ext cx="919175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28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333330" y="1600574"/>
            <a:ext cx="12626992" cy="2674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88"/>
              </a:lnSpc>
              <a:spcBef>
                <a:spcPct val="0"/>
              </a:spcBef>
            </a:pPr>
            <a:r>
              <a:rPr lang="en-US" sz="3849">
                <a:solidFill>
                  <a:srgbClr val="000000"/>
                </a:solidFill>
                <a:latin typeface="Quicksand Bold"/>
              </a:rPr>
              <a:t>ALEGE UN MIJLOC PLASTIC </a:t>
            </a:r>
          </a:p>
          <a:p>
            <a:pPr algn="ctr">
              <a:lnSpc>
                <a:spcPts val="5388"/>
              </a:lnSpc>
              <a:spcBef>
                <a:spcPct val="0"/>
              </a:spcBef>
            </a:pPr>
            <a:r>
              <a:rPr lang="en-US" sz="3849">
                <a:solidFill>
                  <a:srgbClr val="000000"/>
                </a:solidFill>
                <a:latin typeface="Quicksand Bold"/>
              </a:rPr>
              <a:t>(CREIOANE, CARIOCI, ACUARELE, PLASTILINĂ, ETC.) </a:t>
            </a:r>
          </a:p>
          <a:p>
            <a:pPr algn="ctr">
              <a:lnSpc>
                <a:spcPts val="5388"/>
              </a:lnSpc>
              <a:spcBef>
                <a:spcPct val="0"/>
              </a:spcBef>
            </a:pPr>
            <a:r>
              <a:rPr lang="en-US" sz="3849">
                <a:solidFill>
                  <a:srgbClr val="000000"/>
                </a:solidFill>
                <a:latin typeface="Quicksand Bold"/>
              </a:rPr>
              <a:t>ȘI EXPRIMĂ PRIN CULORI CUM TE SIMȚI AZI? </a:t>
            </a:r>
          </a:p>
          <a:p>
            <a:pPr algn="ctr">
              <a:lnSpc>
                <a:spcPts val="5388"/>
              </a:lnSpc>
              <a:spcBef>
                <a:spcPct val="0"/>
              </a:spcBef>
            </a:pPr>
            <a:r>
              <a:rPr lang="en-US" sz="3849">
                <a:solidFill>
                  <a:srgbClr val="000000"/>
                </a:solidFill>
                <a:latin typeface="Quicksand Bold"/>
              </a:rPr>
              <a:t>(ÎNCURAJAȚI COPILUL SĂ VERBALIZEZE)</a:t>
            </a:r>
          </a:p>
        </p:txBody>
      </p:sp>
      <p:sp>
        <p:nvSpPr>
          <p:cNvPr id="6" name="Freeform 6"/>
          <p:cNvSpPr/>
          <p:nvPr/>
        </p:nvSpPr>
        <p:spPr>
          <a:xfrm>
            <a:off x="7263256" y="4733373"/>
            <a:ext cx="4214035" cy="4192965"/>
          </a:xfrm>
          <a:custGeom>
            <a:avLst/>
            <a:gdLst/>
            <a:ahLst/>
            <a:cxnLst/>
            <a:rect l="l" t="t" r="r" b="b"/>
            <a:pathLst>
              <a:path w="4214035" h="4192965">
                <a:moveTo>
                  <a:pt x="0" y="0"/>
                </a:moveTo>
                <a:lnTo>
                  <a:pt x="4214034" y="0"/>
                </a:lnTo>
                <a:lnTo>
                  <a:pt x="4214034" y="4192965"/>
                </a:lnTo>
                <a:lnTo>
                  <a:pt x="0" y="41929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4281920" y="-2301382"/>
            <a:ext cx="7013736" cy="4602764"/>
            <a:chOff x="0" y="0"/>
            <a:chExt cx="812800" cy="533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DF6F6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38100" y="41275"/>
              <a:ext cx="7366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28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953463" y="8290996"/>
            <a:ext cx="7013736" cy="4602764"/>
            <a:chOff x="0" y="0"/>
            <a:chExt cx="812800" cy="533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DF6F6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38100" y="41275"/>
              <a:ext cx="7366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28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6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392506" y="6172200"/>
            <a:ext cx="4709356" cy="4114800"/>
          </a:xfrm>
          <a:custGeom>
            <a:avLst/>
            <a:gdLst/>
            <a:ahLst/>
            <a:cxnLst/>
            <a:rect l="l" t="t" r="r" b="b"/>
            <a:pathLst>
              <a:path w="4709356" h="4114800">
                <a:moveTo>
                  <a:pt x="0" y="0"/>
                </a:moveTo>
                <a:lnTo>
                  <a:pt x="4709356" y="0"/>
                </a:lnTo>
                <a:lnTo>
                  <a:pt x="47093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109034" y="6172200"/>
            <a:ext cx="3430715" cy="4114800"/>
          </a:xfrm>
          <a:custGeom>
            <a:avLst/>
            <a:gdLst/>
            <a:ahLst/>
            <a:cxnLst/>
            <a:rect l="l" t="t" r="r" b="b"/>
            <a:pathLst>
              <a:path w="3430715" h="4114800">
                <a:moveTo>
                  <a:pt x="0" y="0"/>
                </a:moveTo>
                <a:lnTo>
                  <a:pt x="3430715" y="0"/>
                </a:lnTo>
                <a:lnTo>
                  <a:pt x="34307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4101862" y="6740892"/>
            <a:ext cx="7013736" cy="4602764"/>
            <a:chOff x="0" y="0"/>
            <a:chExt cx="812800" cy="533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DF6F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38100" y="41275"/>
              <a:ext cx="7366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28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506868" y="7140161"/>
            <a:ext cx="7013736" cy="4602764"/>
            <a:chOff x="0" y="0"/>
            <a:chExt cx="812800" cy="533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DF6F6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38100" y="41275"/>
              <a:ext cx="7366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28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4775135" y="-2301382"/>
            <a:ext cx="7013736" cy="4602764"/>
            <a:chOff x="0" y="0"/>
            <a:chExt cx="812800" cy="533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DF6F6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38100" y="41275"/>
              <a:ext cx="7366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28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5775488" y="-2583219"/>
            <a:ext cx="7013736" cy="4602764"/>
            <a:chOff x="0" y="0"/>
            <a:chExt cx="812800" cy="5334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DF6F6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38100" y="41275"/>
              <a:ext cx="7366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28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73089" y="1569436"/>
            <a:ext cx="15938578" cy="4602764"/>
            <a:chOff x="0" y="0"/>
            <a:chExt cx="1847072" cy="533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862261" cy="537638"/>
            </a:xfrm>
            <a:custGeom>
              <a:avLst/>
              <a:gdLst/>
              <a:ahLst/>
              <a:cxnLst/>
              <a:rect l="l" t="t" r="r" b="b"/>
              <a:pathLst>
                <a:path w="1862261" h="537638">
                  <a:moveTo>
                    <a:pt x="1048727" y="0"/>
                  </a:moveTo>
                  <a:cubicBezTo>
                    <a:pt x="1068987" y="0"/>
                    <a:pt x="1089368" y="0"/>
                    <a:pt x="1109588" y="0"/>
                  </a:cubicBezTo>
                  <a:cubicBezTo>
                    <a:pt x="1270794" y="8909"/>
                    <a:pt x="1371541" y="38564"/>
                    <a:pt x="1417429" y="87090"/>
                  </a:cubicBezTo>
                  <a:cubicBezTo>
                    <a:pt x="1686186" y="80618"/>
                    <a:pt x="1862261" y="172373"/>
                    <a:pt x="1762505" y="262426"/>
                  </a:cubicBezTo>
                  <a:cubicBezTo>
                    <a:pt x="1802105" y="281349"/>
                    <a:pt x="1835141" y="302517"/>
                    <a:pt x="1847072" y="330926"/>
                  </a:cubicBezTo>
                  <a:cubicBezTo>
                    <a:pt x="1847072" y="339065"/>
                    <a:pt x="1847072" y="347184"/>
                    <a:pt x="1847072" y="355321"/>
                  </a:cubicBezTo>
                  <a:cubicBezTo>
                    <a:pt x="1811516" y="427627"/>
                    <a:pt x="1658518" y="476486"/>
                    <a:pt x="1407336" y="463333"/>
                  </a:cubicBezTo>
                  <a:cubicBezTo>
                    <a:pt x="1342709" y="500459"/>
                    <a:pt x="1227711" y="537638"/>
                    <a:pt x="1048765" y="533008"/>
                  </a:cubicBezTo>
                  <a:cubicBezTo>
                    <a:pt x="956270" y="530570"/>
                    <a:pt x="891922" y="516453"/>
                    <a:pt x="835584" y="499302"/>
                  </a:cubicBezTo>
                  <a:cubicBezTo>
                    <a:pt x="776244" y="513559"/>
                    <a:pt x="711977" y="524747"/>
                    <a:pt x="619121" y="524871"/>
                  </a:cubicBezTo>
                  <a:cubicBezTo>
                    <a:pt x="404298" y="525082"/>
                    <a:pt x="260590" y="470155"/>
                    <a:pt x="257106" y="394815"/>
                  </a:cubicBezTo>
                  <a:cubicBezTo>
                    <a:pt x="119003" y="377190"/>
                    <a:pt x="2546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28109" y="207816"/>
                    <a:pt x="116561" y="172776"/>
                    <a:pt x="263833" y="157922"/>
                  </a:cubicBezTo>
                  <a:cubicBezTo>
                    <a:pt x="254984" y="63818"/>
                    <a:pt x="549570" y="5016"/>
                    <a:pt x="791580" y="46474"/>
                  </a:cubicBezTo>
                  <a:cubicBezTo>
                    <a:pt x="849200" y="25973"/>
                    <a:pt x="930722" y="3613"/>
                    <a:pt x="1048727" y="0"/>
                  </a:cubicBezTo>
                  <a:close/>
                </a:path>
              </a:pathLst>
            </a:custGeom>
            <a:solidFill>
              <a:srgbClr val="FDF6F6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86582" y="41275"/>
              <a:ext cx="1673909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28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2959680" y="2997683"/>
            <a:ext cx="12368641" cy="165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48"/>
              </a:lnSpc>
              <a:spcBef>
                <a:spcPct val="0"/>
              </a:spcBef>
            </a:pPr>
            <a:r>
              <a:rPr lang="en-US" sz="4749">
                <a:solidFill>
                  <a:srgbClr val="000000"/>
                </a:solidFill>
                <a:latin typeface="Quicksand Bold"/>
              </a:rPr>
              <a:t>VĂ AȘTEPTĂM DATA VIITOARE CU ALTE EMOȚII ȘI JOCURI INTERESANTE!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6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2400" y="547306"/>
            <a:ext cx="17767645" cy="9192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8"/>
              </a:lnSpc>
              <a:spcBef>
                <a:spcPct val="0"/>
              </a:spcBef>
            </a:pPr>
            <a:r>
              <a:rPr lang="ro-RO" sz="3200" b="1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Denumirea activității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o-RO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EMOȚIILE NOASTRE</a:t>
            </a:r>
            <a:r>
              <a:rPr lang="ro-RO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dirty="0">
              <a:solidFill>
                <a:srgbClr val="FDF6F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4778"/>
              </a:lnSpc>
              <a:spcBef>
                <a:spcPct val="0"/>
              </a:spcBef>
            </a:pPr>
            <a:r>
              <a:rPr lang="en-US" sz="3200" b="1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Disciplina</a:t>
            </a:r>
            <a:r>
              <a:rPr lang="en-US" sz="3200" b="1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Abilit</a:t>
            </a:r>
            <a:r>
              <a:rPr lang="ro-RO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ăți Socio-Emoționale</a:t>
            </a:r>
            <a:endParaRPr lang="en-US" sz="3200" dirty="0">
              <a:solidFill>
                <a:srgbClr val="FDF6F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4778"/>
              </a:lnSpc>
              <a:spcBef>
                <a:spcPct val="0"/>
              </a:spcBef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Competen</a:t>
            </a:r>
            <a:r>
              <a:rPr lang="ro-RO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ța specifică vizată: </a:t>
            </a:r>
            <a:r>
              <a:rPr lang="ro-RO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Identificarea emoțiilor proprii, a cauzelor și a componentelor nonverbale specifice acestora (expresie facială și postură)</a:t>
            </a:r>
          </a:p>
          <a:p>
            <a:pPr algn="ctr">
              <a:lnSpc>
                <a:spcPts val="4778"/>
              </a:lnSpc>
              <a:spcBef>
                <a:spcPct val="0"/>
              </a:spcBef>
            </a:pPr>
            <a:r>
              <a:rPr lang="ro-RO" sz="3200" b="1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Obiective</a:t>
            </a:r>
            <a:r>
              <a:rPr lang="en-US" sz="3200" b="1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Recunoașterea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propriilor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emoții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învățate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anterior </a:t>
            </a:r>
          </a:p>
          <a:p>
            <a:pPr algn="ctr">
              <a:lnSpc>
                <a:spcPts val="4778"/>
              </a:lnSpc>
              <a:spcBef>
                <a:spcPct val="0"/>
              </a:spcBef>
            </a:pP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fericire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supărare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furie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frică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diferite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situații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viață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>
              <a:lnSpc>
                <a:spcPts val="4778"/>
              </a:lnSpc>
              <a:spcBef>
                <a:spcPct val="0"/>
              </a:spcBef>
            </a:pP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înțelegerea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relației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dintre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evenimente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gânduri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emoții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ctr">
              <a:lnSpc>
                <a:spcPts val="4778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utilizarea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terapiei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artă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exprimarea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emoțiilor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ts val="4778"/>
              </a:lnSpc>
              <a:spcBef>
                <a:spcPct val="0"/>
              </a:spcBef>
            </a:pPr>
            <a:r>
              <a:rPr lang="ro-RO" sz="3200" b="1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Descriere</a:t>
            </a:r>
            <a:r>
              <a:rPr lang="en-US" sz="3200" b="1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Activitățile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vor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fi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alese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funcție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nivelul</a:t>
            </a:r>
            <a:endParaRPr lang="en-US" sz="3200" dirty="0">
              <a:solidFill>
                <a:srgbClr val="FDF6F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4778"/>
              </a:lnSpc>
              <a:spcBef>
                <a:spcPct val="0"/>
              </a:spcBef>
            </a:pP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copiilor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cazul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care nu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puteti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accesa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jocul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wordwall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folositi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varianta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statică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ultima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parte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activității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vor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pregăti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coli de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hărtie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ts val="4778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conținând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cerc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gol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instrumente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desenat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ts val="4778"/>
              </a:lnSpc>
              <a:spcBef>
                <a:spcPct val="0"/>
              </a:spcBef>
            </a:pPr>
            <a:r>
              <a:rPr lang="ro-RO" sz="3200" b="1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Autori</a:t>
            </a:r>
            <a:r>
              <a:rPr lang="en-US" sz="3200" b="1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prof.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psihopedagog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Teodora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Pantazi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>
              <a:lnSpc>
                <a:spcPts val="4778"/>
              </a:lnSpc>
              <a:spcBef>
                <a:spcPct val="0"/>
              </a:spcBef>
            </a:pP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 de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psihopedagogie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specială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Mirela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Herlaș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>
              <a:lnSpc>
                <a:spcPts val="4778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Centrul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Școlar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Eucație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Incluzivă</a:t>
            </a:r>
            <a:r>
              <a:rPr lang="en-US" sz="3200" dirty="0">
                <a:solidFill>
                  <a:srgbClr val="FDF6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Nr. 1 Oradea</a:t>
            </a:r>
          </a:p>
        </p:txBody>
      </p:sp>
      <p:sp>
        <p:nvSpPr>
          <p:cNvPr id="3" name="Freeform 3"/>
          <p:cNvSpPr/>
          <p:nvPr/>
        </p:nvSpPr>
        <p:spPr>
          <a:xfrm rot="8381244">
            <a:off x="-1500909" y="-2331024"/>
            <a:ext cx="5433158" cy="3950210"/>
          </a:xfrm>
          <a:custGeom>
            <a:avLst/>
            <a:gdLst/>
            <a:ahLst/>
            <a:cxnLst/>
            <a:rect l="l" t="t" r="r" b="b"/>
            <a:pathLst>
              <a:path w="5433158" h="3950210">
                <a:moveTo>
                  <a:pt x="0" y="0"/>
                </a:moveTo>
                <a:lnTo>
                  <a:pt x="5433158" y="0"/>
                </a:lnTo>
                <a:lnTo>
                  <a:pt x="5433158" y="3950211"/>
                </a:lnTo>
                <a:lnTo>
                  <a:pt x="0" y="39502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8381244">
            <a:off x="14768735" y="7149339"/>
            <a:ext cx="7038529" cy="5117405"/>
          </a:xfrm>
          <a:custGeom>
            <a:avLst/>
            <a:gdLst/>
            <a:ahLst/>
            <a:cxnLst/>
            <a:rect l="l" t="t" r="r" b="b"/>
            <a:pathLst>
              <a:path w="7038529" h="5117405">
                <a:moveTo>
                  <a:pt x="0" y="0"/>
                </a:moveTo>
                <a:lnTo>
                  <a:pt x="7038530" y="0"/>
                </a:lnTo>
                <a:lnTo>
                  <a:pt x="7038530" y="5117405"/>
                </a:lnTo>
                <a:lnTo>
                  <a:pt x="0" y="5117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6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6351" y="3261704"/>
            <a:ext cx="3968721" cy="396872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1F7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738714" y="3320580"/>
            <a:ext cx="3990107" cy="399010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4F1E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212464" y="3265613"/>
            <a:ext cx="4100041" cy="410004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E4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8079" y="3482068"/>
            <a:ext cx="3645264" cy="353590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91661" y="3594717"/>
            <a:ext cx="3511000" cy="3405670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4986531" y="3568397"/>
            <a:ext cx="3494474" cy="3494474"/>
          </a:xfrm>
          <a:custGeom>
            <a:avLst/>
            <a:gdLst/>
            <a:ahLst/>
            <a:cxnLst/>
            <a:rect l="l" t="t" r="r" b="b"/>
            <a:pathLst>
              <a:path w="3494474" h="3494474">
                <a:moveTo>
                  <a:pt x="0" y="0"/>
                </a:moveTo>
                <a:lnTo>
                  <a:pt x="3494474" y="0"/>
                </a:lnTo>
                <a:lnTo>
                  <a:pt x="3494474" y="3494473"/>
                </a:lnTo>
                <a:lnTo>
                  <a:pt x="0" y="34944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3765501" y="3196044"/>
            <a:ext cx="4100041" cy="410004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E4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4061200" y="3491742"/>
            <a:ext cx="3508645" cy="3508645"/>
          </a:xfrm>
          <a:custGeom>
            <a:avLst/>
            <a:gdLst/>
            <a:ahLst/>
            <a:cxnLst/>
            <a:rect l="l" t="t" r="r" b="b"/>
            <a:pathLst>
              <a:path w="3508645" h="3508645">
                <a:moveTo>
                  <a:pt x="0" y="0"/>
                </a:moveTo>
                <a:lnTo>
                  <a:pt x="3508644" y="0"/>
                </a:lnTo>
                <a:lnTo>
                  <a:pt x="3508644" y="3508645"/>
                </a:lnTo>
                <a:lnTo>
                  <a:pt x="0" y="35086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966284" y="7296150"/>
            <a:ext cx="3288787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375370"/>
                </a:solidFill>
                <a:latin typeface="Glacial Indifference Bold"/>
              </a:rPr>
              <a:t>Fericit/</a:t>
            </a:r>
          </a:p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375370"/>
                </a:solidFill>
                <a:latin typeface="Glacial Indifference Bold"/>
              </a:rPr>
              <a:t>Fericită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49439" y="802399"/>
            <a:ext cx="16230600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440"/>
              </a:lnSpc>
              <a:spcBef>
                <a:spcPct val="0"/>
              </a:spcBef>
            </a:pPr>
            <a:r>
              <a:rPr lang="en-US" sz="6200" spc="892">
                <a:solidFill>
                  <a:srgbClr val="F2F2F2"/>
                </a:solidFill>
                <a:latin typeface="Canva Sans Bold"/>
              </a:rPr>
              <a:t>UNEORI MĂ SIMT: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937040" y="7296150"/>
            <a:ext cx="3065621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375370"/>
                </a:solidFill>
                <a:latin typeface="Glacial Indifference Bold"/>
              </a:rPr>
              <a:t>Furios/</a:t>
            </a:r>
          </a:p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375370"/>
                </a:solidFill>
                <a:latin typeface="Glacial Indifference Bold"/>
              </a:rPr>
              <a:t>Furioasă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629320" y="7296150"/>
            <a:ext cx="2208895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375370"/>
                </a:solidFill>
                <a:latin typeface="Glacial Indifference Bold"/>
              </a:rPr>
              <a:t>Trist/Tristă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458840" y="7232304"/>
            <a:ext cx="3406702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375370"/>
                </a:solidFill>
                <a:latin typeface="Glacial Indifference Bold"/>
              </a:rPr>
              <a:t>Speriat/Speriată</a:t>
            </a:r>
          </a:p>
        </p:txBody>
      </p:sp>
      <p:sp>
        <p:nvSpPr>
          <p:cNvPr id="23" name="Freeform 23"/>
          <p:cNvSpPr/>
          <p:nvPr/>
        </p:nvSpPr>
        <p:spPr>
          <a:xfrm rot="8381244">
            <a:off x="-3232914" y="-1756304"/>
            <a:ext cx="7038529" cy="5117405"/>
          </a:xfrm>
          <a:custGeom>
            <a:avLst/>
            <a:gdLst/>
            <a:ahLst/>
            <a:cxnLst/>
            <a:rect l="l" t="t" r="r" b="b"/>
            <a:pathLst>
              <a:path w="7038529" h="5117405">
                <a:moveTo>
                  <a:pt x="0" y="0"/>
                </a:moveTo>
                <a:lnTo>
                  <a:pt x="7038529" y="0"/>
                </a:lnTo>
                <a:lnTo>
                  <a:pt x="7038529" y="5117405"/>
                </a:lnTo>
                <a:lnTo>
                  <a:pt x="0" y="51174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8381244">
            <a:off x="14880838" y="8732060"/>
            <a:ext cx="7038529" cy="5117405"/>
          </a:xfrm>
          <a:custGeom>
            <a:avLst/>
            <a:gdLst/>
            <a:ahLst/>
            <a:cxnLst/>
            <a:rect l="l" t="t" r="r" b="b"/>
            <a:pathLst>
              <a:path w="7038529" h="5117405">
                <a:moveTo>
                  <a:pt x="0" y="0"/>
                </a:moveTo>
                <a:lnTo>
                  <a:pt x="7038529" y="0"/>
                </a:lnTo>
                <a:lnTo>
                  <a:pt x="7038529" y="5117405"/>
                </a:lnTo>
                <a:lnTo>
                  <a:pt x="0" y="51174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BE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-135395"/>
            <a:ext cx="9279395" cy="10577948"/>
            <a:chOff x="0" y="0"/>
            <a:chExt cx="2443956" cy="27859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43956" cy="2785962"/>
            </a:xfrm>
            <a:custGeom>
              <a:avLst/>
              <a:gdLst/>
              <a:ahLst/>
              <a:cxnLst/>
              <a:rect l="l" t="t" r="r" b="b"/>
              <a:pathLst>
                <a:path w="2443956" h="2785962">
                  <a:moveTo>
                    <a:pt x="0" y="0"/>
                  </a:moveTo>
                  <a:lnTo>
                    <a:pt x="2443956" y="0"/>
                  </a:lnTo>
                  <a:lnTo>
                    <a:pt x="2443956" y="2785962"/>
                  </a:lnTo>
                  <a:lnTo>
                    <a:pt x="0" y="2785962"/>
                  </a:lnTo>
                  <a:close/>
                </a:path>
              </a:pathLst>
            </a:custGeom>
            <a:solidFill>
              <a:srgbClr val="EF6F6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443956" cy="2833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28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919553" y="2040474"/>
            <a:ext cx="5015189" cy="6630658"/>
          </a:xfrm>
          <a:custGeom>
            <a:avLst/>
            <a:gdLst/>
            <a:ahLst/>
            <a:cxnLst/>
            <a:rect l="l" t="t" r="r" b="b"/>
            <a:pathLst>
              <a:path w="5015189" h="6630658">
                <a:moveTo>
                  <a:pt x="0" y="0"/>
                </a:moveTo>
                <a:lnTo>
                  <a:pt x="5015189" y="0"/>
                </a:lnTo>
                <a:lnTo>
                  <a:pt x="5015189" y="6630658"/>
                </a:lnTo>
                <a:lnTo>
                  <a:pt x="0" y="6630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1461376"/>
            <a:ext cx="3770736" cy="2970502"/>
          </a:xfrm>
          <a:custGeom>
            <a:avLst/>
            <a:gdLst/>
            <a:ahLst/>
            <a:cxnLst/>
            <a:rect l="l" t="t" r="r" b="b"/>
            <a:pathLst>
              <a:path w="3770736" h="2970502">
                <a:moveTo>
                  <a:pt x="0" y="0"/>
                </a:moveTo>
                <a:lnTo>
                  <a:pt x="3770736" y="0"/>
                </a:lnTo>
                <a:lnTo>
                  <a:pt x="3770736" y="2970502"/>
                </a:lnTo>
                <a:lnTo>
                  <a:pt x="0" y="29705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308068" y="4841875"/>
            <a:ext cx="3181565" cy="1676083"/>
          </a:xfrm>
          <a:custGeom>
            <a:avLst/>
            <a:gdLst/>
            <a:ahLst/>
            <a:cxnLst/>
            <a:rect l="l" t="t" r="r" b="b"/>
            <a:pathLst>
              <a:path w="3181565" h="1676083">
                <a:moveTo>
                  <a:pt x="0" y="0"/>
                </a:moveTo>
                <a:lnTo>
                  <a:pt x="3181565" y="0"/>
                </a:lnTo>
                <a:lnTo>
                  <a:pt x="3181565" y="1676083"/>
                </a:lnTo>
                <a:lnTo>
                  <a:pt x="0" y="16760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36094" y="6733496"/>
            <a:ext cx="2898548" cy="2898548"/>
          </a:xfrm>
          <a:custGeom>
            <a:avLst/>
            <a:gdLst/>
            <a:ahLst/>
            <a:cxnLst/>
            <a:rect l="l" t="t" r="r" b="b"/>
            <a:pathLst>
              <a:path w="2898548" h="2898548">
                <a:moveTo>
                  <a:pt x="0" y="0"/>
                </a:moveTo>
                <a:lnTo>
                  <a:pt x="2898548" y="0"/>
                </a:lnTo>
                <a:lnTo>
                  <a:pt x="2898548" y="2898547"/>
                </a:lnTo>
                <a:lnTo>
                  <a:pt x="0" y="28985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4529446" y="-2087034"/>
            <a:ext cx="7013736" cy="4602764"/>
            <a:chOff x="0" y="0"/>
            <a:chExt cx="812800" cy="533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DF6F6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38100" y="41275"/>
              <a:ext cx="7366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28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0" y="638181"/>
            <a:ext cx="8489633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Canva Sans Bold"/>
              </a:rPr>
              <a:t>Mă simt fericit(ă) atunci când: </a:t>
            </a:r>
          </a:p>
          <a:p>
            <a:pPr algn="ctr">
              <a:lnSpc>
                <a:spcPts val="5599"/>
              </a:lnSpc>
            </a:pPr>
            <a:endParaRPr lang="en-US" sz="3999">
              <a:solidFill>
                <a:srgbClr val="000000"/>
              </a:solidFill>
              <a:latin typeface="Canva Sans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770736" y="2860902"/>
            <a:ext cx="4361736" cy="68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Canva Sans"/>
              </a:rPr>
              <a:t>Primesc un cadou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20739" y="5270078"/>
            <a:ext cx="4592241" cy="68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Canva Sans"/>
              </a:rPr>
              <a:t>Primesc notă mare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617864" y="7727633"/>
            <a:ext cx="3380407" cy="68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Canva Sans"/>
              </a:rPr>
              <a:t>Câștig locul I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4681846" y="-1934634"/>
            <a:ext cx="7013736" cy="4602764"/>
            <a:chOff x="0" y="0"/>
            <a:chExt cx="812800" cy="533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DF6F6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38100" y="41275"/>
              <a:ext cx="7366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28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464947" y="8416608"/>
            <a:ext cx="7013736" cy="4602764"/>
            <a:chOff x="0" y="0"/>
            <a:chExt cx="812800" cy="5334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DF6F6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38100" y="41275"/>
              <a:ext cx="7366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28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6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49226" y="-145474"/>
            <a:ext cx="9279395" cy="10577948"/>
            <a:chOff x="0" y="0"/>
            <a:chExt cx="2443956" cy="27859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43956" cy="2785962"/>
            </a:xfrm>
            <a:custGeom>
              <a:avLst/>
              <a:gdLst/>
              <a:ahLst/>
              <a:cxnLst/>
              <a:rect l="l" t="t" r="r" b="b"/>
              <a:pathLst>
                <a:path w="2443956" h="2785962">
                  <a:moveTo>
                    <a:pt x="0" y="0"/>
                  </a:moveTo>
                  <a:lnTo>
                    <a:pt x="2443956" y="0"/>
                  </a:lnTo>
                  <a:lnTo>
                    <a:pt x="2443956" y="2785962"/>
                  </a:lnTo>
                  <a:lnTo>
                    <a:pt x="0" y="2785962"/>
                  </a:lnTo>
                  <a:close/>
                </a:path>
              </a:pathLst>
            </a:custGeom>
            <a:solidFill>
              <a:srgbClr val="E4BEB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443956" cy="2833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28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933343" y="1830129"/>
            <a:ext cx="5825068" cy="7039357"/>
          </a:xfrm>
          <a:custGeom>
            <a:avLst/>
            <a:gdLst/>
            <a:ahLst/>
            <a:cxnLst/>
            <a:rect l="l" t="t" r="r" b="b"/>
            <a:pathLst>
              <a:path w="5825068" h="7039357">
                <a:moveTo>
                  <a:pt x="0" y="0"/>
                </a:moveTo>
                <a:lnTo>
                  <a:pt x="5825067" y="0"/>
                </a:lnTo>
                <a:lnTo>
                  <a:pt x="5825067" y="7039356"/>
                </a:lnTo>
                <a:lnTo>
                  <a:pt x="0" y="70393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458938" y="1830129"/>
            <a:ext cx="3439271" cy="2292847"/>
          </a:xfrm>
          <a:custGeom>
            <a:avLst/>
            <a:gdLst/>
            <a:ahLst/>
            <a:cxnLst/>
            <a:rect l="l" t="t" r="r" b="b"/>
            <a:pathLst>
              <a:path w="3439271" h="2292847">
                <a:moveTo>
                  <a:pt x="0" y="0"/>
                </a:moveTo>
                <a:lnTo>
                  <a:pt x="3439271" y="0"/>
                </a:lnTo>
                <a:lnTo>
                  <a:pt x="3439271" y="2292847"/>
                </a:lnTo>
                <a:lnTo>
                  <a:pt x="0" y="22928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382268" y="4122976"/>
            <a:ext cx="2702852" cy="2090487"/>
          </a:xfrm>
          <a:custGeom>
            <a:avLst/>
            <a:gdLst/>
            <a:ahLst/>
            <a:cxnLst/>
            <a:rect l="l" t="t" r="r" b="b"/>
            <a:pathLst>
              <a:path w="2702852" h="2090487">
                <a:moveTo>
                  <a:pt x="0" y="0"/>
                </a:moveTo>
                <a:lnTo>
                  <a:pt x="2702852" y="0"/>
                </a:lnTo>
                <a:lnTo>
                  <a:pt x="2702852" y="2090487"/>
                </a:lnTo>
                <a:lnTo>
                  <a:pt x="0" y="20904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893079" y="6845300"/>
            <a:ext cx="4005130" cy="2542069"/>
          </a:xfrm>
          <a:custGeom>
            <a:avLst/>
            <a:gdLst/>
            <a:ahLst/>
            <a:cxnLst/>
            <a:rect l="l" t="t" r="r" b="b"/>
            <a:pathLst>
              <a:path w="4005130" h="2542069">
                <a:moveTo>
                  <a:pt x="0" y="0"/>
                </a:moveTo>
                <a:lnTo>
                  <a:pt x="4005130" y="0"/>
                </a:lnTo>
                <a:lnTo>
                  <a:pt x="4005130" y="2542068"/>
                </a:lnTo>
                <a:lnTo>
                  <a:pt x="0" y="25420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161221" y="547052"/>
            <a:ext cx="7055406" cy="68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Canva Sans Bold"/>
              </a:rPr>
              <a:t>Mă simt trist(ă) atunci când: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00718" y="2548176"/>
            <a:ext cx="3768805" cy="68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Canva Sans"/>
              </a:rPr>
              <a:t>Mă doare capul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39238" y="4756150"/>
            <a:ext cx="9525" cy="68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12385048" y="4756150"/>
            <a:ext cx="4541111" cy="68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Canva Sans"/>
              </a:rPr>
              <a:t>Mă ceartă cineva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139238" y="7187486"/>
            <a:ext cx="4753842" cy="1393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Canva Sans"/>
              </a:rPr>
              <a:t>Mă despart de cineva drag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5071385" y="8795425"/>
            <a:ext cx="7013736" cy="4602764"/>
            <a:chOff x="0" y="0"/>
            <a:chExt cx="812800" cy="533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DF6F6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38100" y="41275"/>
              <a:ext cx="7366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28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2919707" y="-1668605"/>
            <a:ext cx="7013736" cy="4602764"/>
            <a:chOff x="0" y="0"/>
            <a:chExt cx="812800" cy="5334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DF6F6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38100" y="41275"/>
              <a:ext cx="7366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28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6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448800" y="169405"/>
            <a:ext cx="9279395" cy="10577948"/>
            <a:chOff x="0" y="0"/>
            <a:chExt cx="2443956" cy="27859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43956" cy="2785962"/>
            </a:xfrm>
            <a:custGeom>
              <a:avLst/>
              <a:gdLst/>
              <a:ahLst/>
              <a:cxnLst/>
              <a:rect l="l" t="t" r="r" b="b"/>
              <a:pathLst>
                <a:path w="2443956" h="2785962">
                  <a:moveTo>
                    <a:pt x="0" y="0"/>
                  </a:moveTo>
                  <a:lnTo>
                    <a:pt x="2443956" y="0"/>
                  </a:lnTo>
                  <a:lnTo>
                    <a:pt x="2443956" y="2785962"/>
                  </a:lnTo>
                  <a:lnTo>
                    <a:pt x="0" y="2785962"/>
                  </a:lnTo>
                  <a:close/>
                </a:path>
              </a:pathLst>
            </a:custGeom>
            <a:solidFill>
              <a:srgbClr val="E4BEB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443956" cy="2833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2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144000" y="-135395"/>
            <a:ext cx="9279395" cy="10577948"/>
            <a:chOff x="0" y="0"/>
            <a:chExt cx="2443956" cy="278596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43956" cy="2785962"/>
            </a:xfrm>
            <a:custGeom>
              <a:avLst/>
              <a:gdLst/>
              <a:ahLst/>
              <a:cxnLst/>
              <a:rect l="l" t="t" r="r" b="b"/>
              <a:pathLst>
                <a:path w="2443956" h="2785962">
                  <a:moveTo>
                    <a:pt x="0" y="0"/>
                  </a:moveTo>
                  <a:lnTo>
                    <a:pt x="2443956" y="0"/>
                  </a:lnTo>
                  <a:lnTo>
                    <a:pt x="2443956" y="2785962"/>
                  </a:lnTo>
                  <a:lnTo>
                    <a:pt x="0" y="2785962"/>
                  </a:lnTo>
                  <a:close/>
                </a:path>
              </a:pathLst>
            </a:custGeom>
            <a:solidFill>
              <a:srgbClr val="E4BEB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443956" cy="2833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28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940634" y="1038779"/>
            <a:ext cx="5205222" cy="8229600"/>
          </a:xfrm>
          <a:custGeom>
            <a:avLst/>
            <a:gdLst/>
            <a:ahLst/>
            <a:cxnLst/>
            <a:rect l="l" t="t" r="r" b="b"/>
            <a:pathLst>
              <a:path w="5205222" h="8229600">
                <a:moveTo>
                  <a:pt x="0" y="0"/>
                </a:moveTo>
                <a:lnTo>
                  <a:pt x="5205222" y="0"/>
                </a:lnTo>
                <a:lnTo>
                  <a:pt x="520522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036785" y="1799623"/>
            <a:ext cx="3978921" cy="2080930"/>
          </a:xfrm>
          <a:custGeom>
            <a:avLst/>
            <a:gdLst/>
            <a:ahLst/>
            <a:cxnLst/>
            <a:rect l="l" t="t" r="r" b="b"/>
            <a:pathLst>
              <a:path w="3978921" h="2080930">
                <a:moveTo>
                  <a:pt x="0" y="0"/>
                </a:moveTo>
                <a:lnTo>
                  <a:pt x="3978921" y="0"/>
                </a:lnTo>
                <a:lnTo>
                  <a:pt x="3978921" y="2080930"/>
                </a:lnTo>
                <a:lnTo>
                  <a:pt x="0" y="20809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389556" y="4084567"/>
            <a:ext cx="3477778" cy="2535880"/>
          </a:xfrm>
          <a:custGeom>
            <a:avLst/>
            <a:gdLst/>
            <a:ahLst/>
            <a:cxnLst/>
            <a:rect l="l" t="t" r="r" b="b"/>
            <a:pathLst>
              <a:path w="3477778" h="2535880">
                <a:moveTo>
                  <a:pt x="0" y="0"/>
                </a:moveTo>
                <a:lnTo>
                  <a:pt x="3477778" y="0"/>
                </a:lnTo>
                <a:lnTo>
                  <a:pt x="3477778" y="2535880"/>
                </a:lnTo>
                <a:lnTo>
                  <a:pt x="0" y="25358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437089" y="547052"/>
            <a:ext cx="6693218" cy="68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Canva Sans Bold"/>
              </a:rPr>
              <a:t>Mă simt furios atunci când: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499895" y="2151114"/>
            <a:ext cx="6308650" cy="68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Canva Sans"/>
              </a:rPr>
              <a:t>Mă lovește cineva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463461" y="5067854"/>
            <a:ext cx="6308650" cy="68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Canva Sans"/>
              </a:rPr>
              <a:t>Cineva mă umilește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9296400" y="17005"/>
            <a:ext cx="9279395" cy="10577948"/>
            <a:chOff x="0" y="0"/>
            <a:chExt cx="2443956" cy="278596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443956" cy="2785962"/>
            </a:xfrm>
            <a:custGeom>
              <a:avLst/>
              <a:gdLst/>
              <a:ahLst/>
              <a:cxnLst/>
              <a:rect l="l" t="t" r="r" b="b"/>
              <a:pathLst>
                <a:path w="2443956" h="2785962">
                  <a:moveTo>
                    <a:pt x="0" y="0"/>
                  </a:moveTo>
                  <a:lnTo>
                    <a:pt x="2443956" y="0"/>
                  </a:lnTo>
                  <a:lnTo>
                    <a:pt x="2443956" y="2785962"/>
                  </a:lnTo>
                  <a:lnTo>
                    <a:pt x="0" y="2785962"/>
                  </a:lnTo>
                  <a:close/>
                </a:path>
              </a:pathLst>
            </a:custGeom>
            <a:solidFill>
              <a:srgbClr val="E4BEBD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2443956" cy="28335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28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0535748" y="4238359"/>
            <a:ext cx="2236945" cy="2623578"/>
          </a:xfrm>
          <a:custGeom>
            <a:avLst/>
            <a:gdLst/>
            <a:ahLst/>
            <a:cxnLst/>
            <a:rect l="l" t="t" r="r" b="b"/>
            <a:pathLst>
              <a:path w="2236945" h="2623578">
                <a:moveTo>
                  <a:pt x="0" y="0"/>
                </a:moveTo>
                <a:lnTo>
                  <a:pt x="2236945" y="0"/>
                </a:lnTo>
                <a:lnTo>
                  <a:pt x="2236945" y="2623577"/>
                </a:lnTo>
                <a:lnTo>
                  <a:pt x="0" y="26235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036785" y="7827751"/>
            <a:ext cx="3892793" cy="2027757"/>
          </a:xfrm>
          <a:custGeom>
            <a:avLst/>
            <a:gdLst/>
            <a:ahLst/>
            <a:cxnLst/>
            <a:rect l="l" t="t" r="r" b="b"/>
            <a:pathLst>
              <a:path w="3892793" h="2027757">
                <a:moveTo>
                  <a:pt x="0" y="0"/>
                </a:moveTo>
                <a:lnTo>
                  <a:pt x="3892793" y="0"/>
                </a:lnTo>
                <a:lnTo>
                  <a:pt x="3892793" y="2027757"/>
                </a:lnTo>
                <a:lnTo>
                  <a:pt x="0" y="20277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4480543" y="1488760"/>
            <a:ext cx="3005277" cy="1690468"/>
          </a:xfrm>
          <a:custGeom>
            <a:avLst/>
            <a:gdLst/>
            <a:ahLst/>
            <a:cxnLst/>
            <a:rect l="l" t="t" r="r" b="b"/>
            <a:pathLst>
              <a:path w="3005277" h="1690468">
                <a:moveTo>
                  <a:pt x="0" y="0"/>
                </a:moveTo>
                <a:lnTo>
                  <a:pt x="3005277" y="0"/>
                </a:lnTo>
                <a:lnTo>
                  <a:pt x="3005277" y="1690468"/>
                </a:lnTo>
                <a:lnTo>
                  <a:pt x="0" y="16904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9144000" y="83680"/>
            <a:ext cx="9048988" cy="68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Canva Sans Bold"/>
              </a:rPr>
              <a:t> Mă simt furios/furioasă atunci când: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530405" y="8081136"/>
            <a:ext cx="6910311" cy="1245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3"/>
              </a:lnSpc>
            </a:pPr>
            <a:r>
              <a:rPr lang="en-US" sz="3573">
                <a:solidFill>
                  <a:srgbClr val="000000"/>
                </a:solidFill>
                <a:latin typeface="Canva Sans"/>
              </a:rPr>
              <a:t>Mă bat cu</a:t>
            </a:r>
          </a:p>
          <a:p>
            <a:pPr algn="ctr">
              <a:lnSpc>
                <a:spcPts val="5003"/>
              </a:lnSpc>
            </a:pPr>
            <a:r>
              <a:rPr lang="en-US" sz="3573">
                <a:solidFill>
                  <a:srgbClr val="000000"/>
                </a:solidFill>
                <a:latin typeface="Canva Sans"/>
              </a:rPr>
              <a:t>un coleg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622133" y="4708445"/>
            <a:ext cx="3637167" cy="1313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Canva Sans"/>
              </a:rPr>
              <a:t> Un prieten îmi strică jucăriile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788832" y="1639304"/>
            <a:ext cx="3994865" cy="1313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Canva Sans"/>
              </a:rPr>
              <a:t>Sunt învinuit pe nedrept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4772529" y="8668817"/>
            <a:ext cx="7013736" cy="4602764"/>
            <a:chOff x="0" y="0"/>
            <a:chExt cx="812800" cy="5334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DF6F6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38100" y="41275"/>
              <a:ext cx="7366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28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6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82579" y="-135395"/>
            <a:ext cx="9640816" cy="10422395"/>
            <a:chOff x="0" y="0"/>
            <a:chExt cx="2539145" cy="27449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39145" cy="2744993"/>
            </a:xfrm>
            <a:custGeom>
              <a:avLst/>
              <a:gdLst/>
              <a:ahLst/>
              <a:cxnLst/>
              <a:rect l="l" t="t" r="r" b="b"/>
              <a:pathLst>
                <a:path w="2539145" h="2744993">
                  <a:moveTo>
                    <a:pt x="0" y="0"/>
                  </a:moveTo>
                  <a:lnTo>
                    <a:pt x="2539145" y="0"/>
                  </a:lnTo>
                  <a:lnTo>
                    <a:pt x="2539145" y="2744993"/>
                  </a:lnTo>
                  <a:lnTo>
                    <a:pt x="0" y="2744993"/>
                  </a:lnTo>
                  <a:close/>
                </a:path>
              </a:pathLst>
            </a:custGeom>
            <a:solidFill>
              <a:srgbClr val="EF6F6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539145" cy="27926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28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253936" y="1028700"/>
            <a:ext cx="2698102" cy="8270044"/>
          </a:xfrm>
          <a:custGeom>
            <a:avLst/>
            <a:gdLst/>
            <a:ahLst/>
            <a:cxnLst/>
            <a:rect l="l" t="t" r="r" b="b"/>
            <a:pathLst>
              <a:path w="2698102" h="8270044">
                <a:moveTo>
                  <a:pt x="0" y="0"/>
                </a:moveTo>
                <a:lnTo>
                  <a:pt x="2698102" y="0"/>
                </a:lnTo>
                <a:lnTo>
                  <a:pt x="2698102" y="8270044"/>
                </a:lnTo>
                <a:lnTo>
                  <a:pt x="0" y="82700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70006" y="1861633"/>
            <a:ext cx="3260596" cy="2173731"/>
          </a:xfrm>
          <a:custGeom>
            <a:avLst/>
            <a:gdLst/>
            <a:ahLst/>
            <a:cxnLst/>
            <a:rect l="l" t="t" r="r" b="b"/>
            <a:pathLst>
              <a:path w="3260596" h="2173731">
                <a:moveTo>
                  <a:pt x="0" y="0"/>
                </a:moveTo>
                <a:lnTo>
                  <a:pt x="3260596" y="0"/>
                </a:lnTo>
                <a:lnTo>
                  <a:pt x="3260596" y="2173731"/>
                </a:lnTo>
                <a:lnTo>
                  <a:pt x="0" y="21737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522351" y="4262949"/>
            <a:ext cx="3493651" cy="2687424"/>
          </a:xfrm>
          <a:custGeom>
            <a:avLst/>
            <a:gdLst/>
            <a:ahLst/>
            <a:cxnLst/>
            <a:rect l="l" t="t" r="r" b="b"/>
            <a:pathLst>
              <a:path w="3493651" h="2687424">
                <a:moveTo>
                  <a:pt x="0" y="0"/>
                </a:moveTo>
                <a:lnTo>
                  <a:pt x="3493651" y="0"/>
                </a:lnTo>
                <a:lnTo>
                  <a:pt x="3493651" y="2687423"/>
                </a:lnTo>
                <a:lnTo>
                  <a:pt x="0" y="26874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70006" y="6486463"/>
            <a:ext cx="3559591" cy="3559591"/>
          </a:xfrm>
          <a:custGeom>
            <a:avLst/>
            <a:gdLst/>
            <a:ahLst/>
            <a:cxnLst/>
            <a:rect l="l" t="t" r="r" b="b"/>
            <a:pathLst>
              <a:path w="3559591" h="3559591">
                <a:moveTo>
                  <a:pt x="0" y="0"/>
                </a:moveTo>
                <a:lnTo>
                  <a:pt x="3559591" y="0"/>
                </a:lnTo>
                <a:lnTo>
                  <a:pt x="3559591" y="3559592"/>
                </a:lnTo>
                <a:lnTo>
                  <a:pt x="0" y="35595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4529446" y="-2087034"/>
            <a:ext cx="7013736" cy="4602764"/>
            <a:chOff x="0" y="0"/>
            <a:chExt cx="812800" cy="533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DF6F6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38100" y="41275"/>
              <a:ext cx="7366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2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275711" y="8617925"/>
            <a:ext cx="7013736" cy="4602764"/>
            <a:chOff x="0" y="0"/>
            <a:chExt cx="812800" cy="533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DF6F6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38100" y="41275"/>
              <a:ext cx="7366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28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576024" y="339726"/>
            <a:ext cx="7636431" cy="68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Canva Sans Bold"/>
              </a:rPr>
              <a:t>Mă simt speriat(ă) atunci când: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832860" y="2561149"/>
            <a:ext cx="4183142" cy="68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Canva Sans"/>
              </a:rPr>
              <a:t>Mă latră un câine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76243" y="5219311"/>
            <a:ext cx="3017996" cy="68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Canva Sans"/>
              </a:rPr>
              <a:t>Este furtună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049494" y="7874297"/>
            <a:ext cx="3749873" cy="68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Canva Sans"/>
              </a:rPr>
              <a:t>Văd un șoarece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6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06473" y="3870072"/>
            <a:ext cx="3971551" cy="3624040"/>
          </a:xfrm>
          <a:custGeom>
            <a:avLst/>
            <a:gdLst/>
            <a:ahLst/>
            <a:cxnLst/>
            <a:rect l="l" t="t" r="r" b="b"/>
            <a:pathLst>
              <a:path w="3971551" h="3624040">
                <a:moveTo>
                  <a:pt x="0" y="0"/>
                </a:moveTo>
                <a:lnTo>
                  <a:pt x="3971551" y="0"/>
                </a:lnTo>
                <a:lnTo>
                  <a:pt x="3971551" y="3624040"/>
                </a:lnTo>
                <a:lnTo>
                  <a:pt x="0" y="36240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3923" y="3870072"/>
            <a:ext cx="3973948" cy="3624040"/>
          </a:xfrm>
          <a:custGeom>
            <a:avLst/>
            <a:gdLst/>
            <a:ahLst/>
            <a:cxnLst/>
            <a:rect l="l" t="t" r="r" b="b"/>
            <a:pathLst>
              <a:path w="3973948" h="3624040">
                <a:moveTo>
                  <a:pt x="0" y="0"/>
                </a:moveTo>
                <a:lnTo>
                  <a:pt x="3973948" y="0"/>
                </a:lnTo>
                <a:lnTo>
                  <a:pt x="3973948" y="3624040"/>
                </a:lnTo>
                <a:lnTo>
                  <a:pt x="0" y="36240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486680" y="3902593"/>
            <a:ext cx="3902625" cy="3558998"/>
          </a:xfrm>
          <a:custGeom>
            <a:avLst/>
            <a:gdLst/>
            <a:ahLst/>
            <a:cxnLst/>
            <a:rect l="l" t="t" r="r" b="b"/>
            <a:pathLst>
              <a:path w="3902625" h="3558998">
                <a:moveTo>
                  <a:pt x="0" y="0"/>
                </a:moveTo>
                <a:lnTo>
                  <a:pt x="3902625" y="0"/>
                </a:lnTo>
                <a:lnTo>
                  <a:pt x="3902625" y="3558998"/>
                </a:lnTo>
                <a:lnTo>
                  <a:pt x="0" y="35589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894130" y="3902593"/>
            <a:ext cx="3973948" cy="3624040"/>
          </a:xfrm>
          <a:custGeom>
            <a:avLst/>
            <a:gdLst/>
            <a:ahLst/>
            <a:cxnLst/>
            <a:rect l="l" t="t" r="r" b="b"/>
            <a:pathLst>
              <a:path w="3973948" h="3624040">
                <a:moveTo>
                  <a:pt x="0" y="0"/>
                </a:moveTo>
                <a:lnTo>
                  <a:pt x="3973948" y="0"/>
                </a:lnTo>
                <a:lnTo>
                  <a:pt x="3973948" y="3624040"/>
                </a:lnTo>
                <a:lnTo>
                  <a:pt x="0" y="36240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987464" y="904875"/>
            <a:ext cx="11722770" cy="1070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41"/>
              </a:lnSpc>
            </a:pPr>
            <a:r>
              <a:rPr lang="en-US" sz="6244">
                <a:solidFill>
                  <a:srgbClr val="FDF6F6"/>
                </a:solidFill>
                <a:latin typeface="Canva Sans Bold"/>
              </a:rPr>
              <a:t>TU CUM TE SIMȚI AZI? DE CE?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4529446" y="-2087034"/>
            <a:ext cx="7013736" cy="4602764"/>
            <a:chOff x="0" y="0"/>
            <a:chExt cx="812800" cy="533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DF6F6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38100" y="41275"/>
              <a:ext cx="7366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28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3506868" y="7494112"/>
            <a:ext cx="7013736" cy="4602764"/>
            <a:chOff x="0" y="0"/>
            <a:chExt cx="812800" cy="533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DF6F6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38100" y="41275"/>
              <a:ext cx="7366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28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6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82615" y="290807"/>
            <a:ext cx="11722770" cy="2175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41"/>
              </a:lnSpc>
            </a:pPr>
            <a:r>
              <a:rPr lang="en-US" sz="6244">
                <a:solidFill>
                  <a:srgbClr val="FDF6F6"/>
                </a:solidFill>
                <a:latin typeface="Canva Sans Bold"/>
              </a:rPr>
              <a:t>CARE SUNT CELE 4 EMOȚII DESPRE CARE AM DISCUTAT?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9144000" y="2889663"/>
            <a:ext cx="5410567" cy="3550684"/>
            <a:chOff x="0" y="0"/>
            <a:chExt cx="812800" cy="533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DF6F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38100" y="22225"/>
              <a:ext cx="7366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68"/>
                </a:lnSpc>
              </a:pPr>
              <a:r>
                <a:rPr lang="en-US" sz="3549">
                  <a:solidFill>
                    <a:srgbClr val="000000"/>
                  </a:solidFill>
                  <a:latin typeface="Quicksand"/>
                </a:rPr>
                <a:t>MĂ SIMT TRIST/</a:t>
              </a:r>
            </a:p>
            <a:p>
              <a:pPr algn="ctr">
                <a:lnSpc>
                  <a:spcPts val="4968"/>
                </a:lnSpc>
              </a:pPr>
              <a:r>
                <a:rPr lang="en-US" sz="3549">
                  <a:solidFill>
                    <a:srgbClr val="000000"/>
                  </a:solidFill>
                  <a:latin typeface="Quicksand"/>
                </a:rPr>
                <a:t>SUPĂRAT = </a:t>
              </a:r>
            </a:p>
            <a:p>
              <a:pPr algn="ctr">
                <a:lnSpc>
                  <a:spcPts val="4968"/>
                </a:lnSpc>
              </a:pPr>
              <a:r>
                <a:rPr lang="en-US" sz="3549">
                  <a:solidFill>
                    <a:srgbClr val="000000"/>
                  </a:solidFill>
                  <a:latin typeface="Quicksand Bold"/>
                </a:rPr>
                <a:t>TRISTEȚE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46863" y="2760430"/>
            <a:ext cx="5804421" cy="3809151"/>
            <a:chOff x="0" y="0"/>
            <a:chExt cx="812800" cy="533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DF6F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38100" y="22225"/>
              <a:ext cx="7366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68"/>
                </a:lnSpc>
              </a:pPr>
              <a:r>
                <a:rPr lang="en-US" sz="3549">
                  <a:solidFill>
                    <a:srgbClr val="000000"/>
                  </a:solidFill>
                  <a:latin typeface="Quicksand"/>
                </a:rPr>
                <a:t>MĂ SIMT FERICIT/BUCUROS = </a:t>
              </a:r>
            </a:p>
            <a:p>
              <a:pPr algn="ctr">
                <a:lnSpc>
                  <a:spcPts val="4968"/>
                </a:lnSpc>
              </a:pPr>
              <a:r>
                <a:rPr lang="en-US" sz="3549">
                  <a:solidFill>
                    <a:srgbClr val="262103"/>
                  </a:solidFill>
                  <a:latin typeface="Quicksand Bold"/>
                </a:rPr>
                <a:t>FERICIRE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539615" y="6423536"/>
            <a:ext cx="5719685" cy="3753543"/>
            <a:chOff x="0" y="0"/>
            <a:chExt cx="812800" cy="533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DF6F6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38100" y="22225"/>
              <a:ext cx="7366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68"/>
                </a:lnSpc>
              </a:pPr>
              <a:r>
                <a:rPr lang="en-US" sz="3549">
                  <a:solidFill>
                    <a:srgbClr val="000000"/>
                  </a:solidFill>
                  <a:latin typeface="Quicksand"/>
                </a:rPr>
                <a:t>MĂ SIMT SPERIAT/</a:t>
              </a:r>
            </a:p>
            <a:p>
              <a:pPr algn="ctr">
                <a:lnSpc>
                  <a:spcPts val="4968"/>
                </a:lnSpc>
              </a:pPr>
              <a:r>
                <a:rPr lang="en-US" sz="3549">
                  <a:solidFill>
                    <a:srgbClr val="000000"/>
                  </a:solidFill>
                  <a:latin typeface="Quicksand"/>
                </a:rPr>
                <a:t>MI-E FRICĂ = </a:t>
              </a:r>
            </a:p>
            <a:p>
              <a:pPr algn="ctr">
                <a:lnSpc>
                  <a:spcPts val="4968"/>
                </a:lnSpc>
              </a:pPr>
              <a:r>
                <a:rPr lang="en-US" sz="3549">
                  <a:solidFill>
                    <a:srgbClr val="000000"/>
                  </a:solidFill>
                  <a:latin typeface="Quicksand Bold"/>
                </a:rPr>
                <a:t>FRICĂ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973279" y="6423536"/>
            <a:ext cx="5719685" cy="3753543"/>
            <a:chOff x="0" y="0"/>
            <a:chExt cx="812800" cy="533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DF6F6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38100" y="22225"/>
              <a:ext cx="7366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68"/>
                </a:lnSpc>
              </a:pPr>
              <a:r>
                <a:rPr lang="en-US" sz="3549">
                  <a:solidFill>
                    <a:srgbClr val="000000"/>
                  </a:solidFill>
                  <a:latin typeface="Quicksand"/>
                </a:rPr>
                <a:t>MĂ SIMT FURIOS = </a:t>
              </a:r>
            </a:p>
            <a:p>
              <a:pPr algn="ctr">
                <a:lnSpc>
                  <a:spcPts val="4968"/>
                </a:lnSpc>
              </a:pPr>
              <a:r>
                <a:rPr lang="en-US" sz="3549">
                  <a:solidFill>
                    <a:srgbClr val="000000"/>
                  </a:solidFill>
                  <a:latin typeface="Quicksand Bold"/>
                </a:rPr>
                <a:t>FURIE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3506868" y="-2301382"/>
            <a:ext cx="7013736" cy="4602764"/>
            <a:chOff x="0" y="0"/>
            <a:chExt cx="812800" cy="533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DF6F6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38100" y="41275"/>
              <a:ext cx="7366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28"/>
                </a:lnSpc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543</Words>
  <Application>Microsoft Office PowerPoint</Application>
  <PresentationFormat>Custom</PresentationFormat>
  <Paragraphs>126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Tex Gyre Termes</vt:lpstr>
      <vt:lpstr>Quicksand</vt:lpstr>
      <vt:lpstr>Arial</vt:lpstr>
      <vt:lpstr>Glacial Indifference Bold</vt:lpstr>
      <vt:lpstr>Canva Sans</vt:lpstr>
      <vt:lpstr>Canva Sans Bold Italics</vt:lpstr>
      <vt:lpstr>Quicksand Bold</vt:lpstr>
      <vt:lpstr>Canva Sans Bold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Emotiile nostre</dc:title>
  <dc:creator>Dana PC</dc:creator>
  <cp:lastModifiedBy>Daniela Calamar</cp:lastModifiedBy>
  <cp:revision>2</cp:revision>
  <dcterms:created xsi:type="dcterms:W3CDTF">2006-08-16T00:00:00Z</dcterms:created>
  <dcterms:modified xsi:type="dcterms:W3CDTF">2024-05-26T12:13:22Z</dcterms:modified>
  <dc:identifier>DAFXi9grQEk</dc:identifier>
</cp:coreProperties>
</file>