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8288000" cy="10287000"/>
  <p:notesSz cx="6858000" cy="9144000"/>
  <p:embeddedFontLst>
    <p:embeddedFont>
      <p:font typeface="Alata" charset="0"/>
      <p:regular r:id="rId35"/>
    </p:embeddedFont>
    <p:embeddedFont>
      <p:font typeface="Sensei" charset="0"/>
      <p:regular r:id="rId36"/>
    </p:embeddedFont>
    <p:embeddedFont>
      <p:font typeface="Canva Sans Italics" charset="0"/>
      <p:regular r:id="rId37"/>
    </p:embeddedFont>
    <p:embeddedFont>
      <p:font typeface="Canva Sans" charset="0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Canva Sans Bold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5CB7"/>
    <a:srgbClr val="DA80C7"/>
    <a:srgbClr val="FF3300"/>
    <a:srgbClr val="FF66CC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946" y="-2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6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6.svg"/><Relationship Id="rId12" Type="http://schemas.openxmlformats.org/officeDocument/2006/relationships/image" Target="../media/image10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8.sv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gif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12" Type="http://schemas.openxmlformats.org/officeDocument/2006/relationships/image" Target="../media/image7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1.png"/><Relationship Id="rId5" Type="http://schemas.openxmlformats.org/officeDocument/2006/relationships/image" Target="../media/image54.svg"/><Relationship Id="rId10" Type="http://schemas.openxmlformats.org/officeDocument/2006/relationships/image" Target="../media/image40.jpeg"/><Relationship Id="rId4" Type="http://schemas.openxmlformats.org/officeDocument/2006/relationships/image" Target="../media/image31.png"/><Relationship Id="rId9" Type="http://schemas.openxmlformats.org/officeDocument/2006/relationships/image" Target="../media/image7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6.sv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3.png"/><Relationship Id="rId17" Type="http://schemas.openxmlformats.org/officeDocument/2006/relationships/image" Target="../media/image80.sv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svg"/><Relationship Id="rId5" Type="http://schemas.openxmlformats.org/officeDocument/2006/relationships/image" Target="../media/image4.svg"/><Relationship Id="rId15" Type="http://schemas.openxmlformats.org/officeDocument/2006/relationships/image" Target="../media/image78.svg"/><Relationship Id="rId10" Type="http://schemas.openxmlformats.org/officeDocument/2006/relationships/image" Target="../media/image16.png"/><Relationship Id="rId19" Type="http://schemas.openxmlformats.org/officeDocument/2006/relationships/image" Target="../media/image82.svg"/><Relationship Id="rId4" Type="http://schemas.openxmlformats.org/officeDocument/2006/relationships/image" Target="../media/image2.png"/><Relationship Id="rId9" Type="http://schemas.openxmlformats.org/officeDocument/2006/relationships/image" Target="../media/image27.sv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0.svg"/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12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8.svg"/><Relationship Id="rId5" Type="http://schemas.openxmlformats.org/officeDocument/2006/relationships/image" Target="../media/image46.svg"/><Relationship Id="rId15" Type="http://schemas.openxmlformats.org/officeDocument/2006/relationships/image" Target="../media/image52.sv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6.sv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svg"/><Relationship Id="rId5" Type="http://schemas.openxmlformats.org/officeDocument/2006/relationships/image" Target="../media/image4.svg"/><Relationship Id="rId15" Type="http://schemas.openxmlformats.org/officeDocument/2006/relationships/image" Target="../media/image33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7.sv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12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54.svg"/><Relationship Id="rId10" Type="http://schemas.openxmlformats.org/officeDocument/2006/relationships/image" Target="../media/image48.png"/><Relationship Id="rId4" Type="http://schemas.openxmlformats.org/officeDocument/2006/relationships/image" Target="../media/image31.png"/><Relationship Id="rId9" Type="http://schemas.openxmlformats.org/officeDocument/2006/relationships/image" Target="../media/image84.svg"/><Relationship Id="rId14" Type="http://schemas.openxmlformats.org/officeDocument/2006/relationships/image" Target="../media/image8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svg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svg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0.svg"/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12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8.svg"/><Relationship Id="rId5" Type="http://schemas.openxmlformats.org/officeDocument/2006/relationships/image" Target="../media/image46.svg"/><Relationship Id="rId15" Type="http://schemas.openxmlformats.org/officeDocument/2006/relationships/image" Target="../media/image52.sv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6.sv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svg"/><Relationship Id="rId5" Type="http://schemas.openxmlformats.org/officeDocument/2006/relationships/image" Target="../media/image4.svg"/><Relationship Id="rId15" Type="http://schemas.openxmlformats.org/officeDocument/2006/relationships/image" Target="../media/image33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7.svg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5.gif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12" Type="http://schemas.openxmlformats.org/officeDocument/2006/relationships/image" Target="../media/image9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5" Type="http://schemas.openxmlformats.org/officeDocument/2006/relationships/image" Target="../media/image6.svg"/><Relationship Id="rId10" Type="http://schemas.openxmlformats.org/officeDocument/2006/relationships/image" Target="../media/image91.sv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10" Type="http://schemas.openxmlformats.org/officeDocument/2006/relationships/image" Target="../media/image25.svg"/><Relationship Id="rId4" Type="http://schemas.openxmlformats.org/officeDocument/2006/relationships/image" Target="../media/image4.sv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0.svg"/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12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8.svg"/><Relationship Id="rId5" Type="http://schemas.openxmlformats.org/officeDocument/2006/relationships/image" Target="../media/image46.svg"/><Relationship Id="rId15" Type="http://schemas.openxmlformats.org/officeDocument/2006/relationships/image" Target="../media/image52.sv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6.svg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svg"/><Relationship Id="rId5" Type="http://schemas.openxmlformats.org/officeDocument/2006/relationships/image" Target="../media/image4.svg"/><Relationship Id="rId15" Type="http://schemas.openxmlformats.org/officeDocument/2006/relationships/image" Target="../media/image33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7.svg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23.svg"/><Relationship Id="rId12" Type="http://schemas.openxmlformats.org/officeDocument/2006/relationships/image" Target="../media/image9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8.png"/><Relationship Id="rId5" Type="http://schemas.openxmlformats.org/officeDocument/2006/relationships/image" Target="../media/image6.sv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2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9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5.svg"/><Relationship Id="rId5" Type="http://schemas.openxmlformats.org/officeDocument/2006/relationships/image" Target="../media/image6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0.svg"/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12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8.svg"/><Relationship Id="rId5" Type="http://schemas.openxmlformats.org/officeDocument/2006/relationships/image" Target="../media/image46.svg"/><Relationship Id="rId15" Type="http://schemas.openxmlformats.org/officeDocument/2006/relationships/image" Target="../media/image52.sv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6.svg"/><Relationship Id="rId1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svg"/><Relationship Id="rId5" Type="http://schemas.openxmlformats.org/officeDocument/2006/relationships/image" Target="../media/image4.svg"/><Relationship Id="rId15" Type="http://schemas.openxmlformats.org/officeDocument/2006/relationships/image" Target="../media/image33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7.svg"/><Relationship Id="rId1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62.pn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12" Type="http://schemas.openxmlformats.org/officeDocument/2006/relationships/image" Target="../media/image10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6.svg"/><Relationship Id="rId10" Type="http://schemas.openxmlformats.org/officeDocument/2006/relationships/image" Target="../media/image50.svg"/><Relationship Id="rId4" Type="http://schemas.openxmlformats.org/officeDocument/2006/relationships/image" Target="../media/image3.png"/><Relationship Id="rId9" Type="http://schemas.openxmlformats.org/officeDocument/2006/relationships/image" Target="../media/image29.png"/><Relationship Id="rId14" Type="http://schemas.openxmlformats.org/officeDocument/2006/relationships/image" Target="../media/image10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10.svg"/><Relationship Id="rId18" Type="http://schemas.openxmlformats.org/officeDocument/2006/relationships/image" Target="../media/image72.png"/><Relationship Id="rId3" Type="http://schemas.openxmlformats.org/officeDocument/2006/relationships/image" Target="../media/image2.png"/><Relationship Id="rId21" Type="http://schemas.openxmlformats.org/officeDocument/2006/relationships/image" Target="../media/image74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17" Type="http://schemas.openxmlformats.org/officeDocument/2006/relationships/image" Target="../media/image71.gif"/><Relationship Id="rId2" Type="http://schemas.openxmlformats.org/officeDocument/2006/relationships/image" Target="../media/image63.png"/><Relationship Id="rId16" Type="http://schemas.openxmlformats.org/officeDocument/2006/relationships/image" Target="../media/image113.svg"/><Relationship Id="rId20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08.svg"/><Relationship Id="rId5" Type="http://schemas.openxmlformats.org/officeDocument/2006/relationships/image" Target="../media/image64.png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19" Type="http://schemas.openxmlformats.org/officeDocument/2006/relationships/image" Target="../media/image116.svg"/><Relationship Id="rId4" Type="http://schemas.openxmlformats.org/officeDocument/2006/relationships/image" Target="../media/image4.svg"/><Relationship Id="rId9" Type="http://schemas.openxmlformats.org/officeDocument/2006/relationships/image" Target="../media/image106.svg"/><Relationship Id="rId14" Type="http://schemas.openxmlformats.org/officeDocument/2006/relationships/image" Target="../media/image69.gif"/><Relationship Id="rId22" Type="http://schemas.openxmlformats.org/officeDocument/2006/relationships/image" Target="../media/image11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12" Type="http://schemas.openxmlformats.org/officeDocument/2006/relationships/image" Target="../media/image48.svg"/><Relationship Id="rId2" Type="http://schemas.openxmlformats.org/officeDocument/2006/relationships/image" Target="../media/image26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8.png"/><Relationship Id="rId5" Type="http://schemas.openxmlformats.org/officeDocument/2006/relationships/image" Target="../media/image46.svg"/><Relationship Id="rId15" Type="http://schemas.openxmlformats.org/officeDocument/2006/relationships/image" Target="../media/image30.png"/><Relationship Id="rId10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6.svg"/><Relationship Id="rId14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svg"/><Relationship Id="rId5" Type="http://schemas.openxmlformats.org/officeDocument/2006/relationships/image" Target="../media/image4.svg"/><Relationship Id="rId15" Type="http://schemas.openxmlformats.org/officeDocument/2006/relationships/image" Target="../media/image33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7.sv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svg"/><Relationship Id="rId5" Type="http://schemas.openxmlformats.org/officeDocument/2006/relationships/image" Target="../media/image4.svg"/><Relationship Id="rId15" Type="http://schemas.openxmlformats.org/officeDocument/2006/relationships/image" Target="../media/image33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7.svg"/><Relationship Id="rId1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svg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svg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7.svg"/><Relationship Id="rId1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50.svg"/><Relationship Id="rId3" Type="http://schemas.openxmlformats.org/officeDocument/2006/relationships/image" Target="../media/image4.svg"/><Relationship Id="rId7" Type="http://schemas.openxmlformats.org/officeDocument/2006/relationships/image" Target="../media/image122.sv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26.sv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124.svg"/><Relationship Id="rId1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svg"/><Relationship Id="rId18" Type="http://schemas.openxmlformats.org/officeDocument/2006/relationships/image" Target="../media/image23.g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22.gif"/><Relationship Id="rId2" Type="http://schemas.openxmlformats.org/officeDocument/2006/relationships/image" Target="../media/image1.png"/><Relationship Id="rId16" Type="http://schemas.openxmlformats.org/officeDocument/2006/relationships/image" Target="../media/image21.gif"/><Relationship Id="rId20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7.svg"/><Relationship Id="rId5" Type="http://schemas.openxmlformats.org/officeDocument/2006/relationships/image" Target="../media/image4.svg"/><Relationship Id="rId15" Type="http://schemas.openxmlformats.org/officeDocument/2006/relationships/image" Target="../media/image29.svg"/><Relationship Id="rId10" Type="http://schemas.openxmlformats.org/officeDocument/2006/relationships/image" Target="../media/image20.png"/><Relationship Id="rId19" Type="http://schemas.openxmlformats.org/officeDocument/2006/relationships/image" Target="../media/image24.gif"/><Relationship Id="rId4" Type="http://schemas.openxmlformats.org/officeDocument/2006/relationships/image" Target="../media/image2.png"/><Relationship Id="rId9" Type="http://schemas.openxmlformats.org/officeDocument/2006/relationships/image" Target="../media/image35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0.svg"/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12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8.svg"/><Relationship Id="rId5" Type="http://schemas.openxmlformats.org/officeDocument/2006/relationships/image" Target="../media/image46.svg"/><Relationship Id="rId15" Type="http://schemas.openxmlformats.org/officeDocument/2006/relationships/image" Target="../media/image52.sv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6.sv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svg"/><Relationship Id="rId5" Type="http://schemas.openxmlformats.org/officeDocument/2006/relationships/image" Target="../media/image4.svg"/><Relationship Id="rId15" Type="http://schemas.openxmlformats.org/officeDocument/2006/relationships/image" Target="../media/image33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7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0.svg"/><Relationship Id="rId1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56.svg"/><Relationship Id="rId12" Type="http://schemas.openxmlformats.org/officeDocument/2006/relationships/image" Target="../media/image34.png"/><Relationship Id="rId17" Type="http://schemas.openxmlformats.org/officeDocument/2006/relationships/image" Target="../media/image64.sv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5" Type="http://schemas.openxmlformats.org/officeDocument/2006/relationships/image" Target="../media/image62.svg"/><Relationship Id="rId10" Type="http://schemas.openxmlformats.org/officeDocument/2006/relationships/image" Target="../media/image33.png"/><Relationship Id="rId19" Type="http://schemas.openxmlformats.org/officeDocument/2006/relationships/image" Target="../media/image66.svg"/><Relationship Id="rId4" Type="http://schemas.openxmlformats.org/officeDocument/2006/relationships/image" Target="../media/image31.png"/><Relationship Id="rId9" Type="http://schemas.openxmlformats.org/officeDocument/2006/relationships/image" Target="../media/image6.sv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0.svg"/><Relationship Id="rId18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56.svg"/><Relationship Id="rId12" Type="http://schemas.openxmlformats.org/officeDocument/2006/relationships/image" Target="../media/image34.png"/><Relationship Id="rId17" Type="http://schemas.openxmlformats.org/officeDocument/2006/relationships/image" Target="../media/image68.sv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5" Type="http://schemas.openxmlformats.org/officeDocument/2006/relationships/image" Target="../media/image62.svg"/><Relationship Id="rId10" Type="http://schemas.openxmlformats.org/officeDocument/2006/relationships/image" Target="../media/image33.png"/><Relationship Id="rId19" Type="http://schemas.openxmlformats.org/officeDocument/2006/relationships/image" Target="../media/image64.svg"/><Relationship Id="rId4" Type="http://schemas.openxmlformats.org/officeDocument/2006/relationships/image" Target="../media/image31.png"/><Relationship Id="rId9" Type="http://schemas.openxmlformats.org/officeDocument/2006/relationships/image" Target="../media/image6.sv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0.svg"/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12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8.svg"/><Relationship Id="rId5" Type="http://schemas.openxmlformats.org/officeDocument/2006/relationships/image" Target="../media/image46.svg"/><Relationship Id="rId15" Type="http://schemas.openxmlformats.org/officeDocument/2006/relationships/image" Target="../media/image52.sv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6.sv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90095" y="3282522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472164" y="1943739"/>
            <a:ext cx="1598328" cy="1675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6785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6619311" y="8362635"/>
            <a:ext cx="1417319" cy="18587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42581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64000" y="8734047"/>
            <a:ext cx="1469852" cy="14645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2000" y="2256388"/>
            <a:ext cx="9691908" cy="67678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689259" y="484745"/>
            <a:ext cx="256613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81526" y="262016"/>
            <a:ext cx="5800231" cy="28421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546201" y="5421812"/>
            <a:ext cx="5012381" cy="2606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289705" y="2641481"/>
            <a:ext cx="1509716" cy="43134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0" y="7781926"/>
            <a:ext cx="2460098" cy="24600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4070491" y="798917"/>
            <a:ext cx="2219214" cy="131111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639839" y="4120439"/>
            <a:ext cx="7936230" cy="106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dirty="0">
                <a:solidFill>
                  <a:srgbClr val="F0D9FF"/>
                </a:solidFill>
                <a:latin typeface="RoxboroughCF Bold"/>
              </a:rPr>
              <a:t>Ne </a:t>
            </a:r>
            <a:r>
              <a:rPr lang="en-US" sz="6499" dirty="0" err="1">
                <a:solidFill>
                  <a:srgbClr val="F0D9FF"/>
                </a:solidFill>
                <a:latin typeface="RoxboroughCF Bold"/>
              </a:rPr>
              <a:t>jucăm</a:t>
            </a:r>
            <a:r>
              <a:rPr lang="en-US" sz="6499" dirty="0">
                <a:solidFill>
                  <a:srgbClr val="F0D9FF"/>
                </a:solidFill>
                <a:latin typeface="RoxboroughCF Bold"/>
              </a:rPr>
              <a:t> </a:t>
            </a:r>
            <a:r>
              <a:rPr lang="en-US" sz="6499" dirty="0" err="1">
                <a:solidFill>
                  <a:srgbClr val="F0D9FF"/>
                </a:solidFill>
                <a:latin typeface="RoxboroughCF Bold"/>
              </a:rPr>
              <a:t>împreună</a:t>
            </a:r>
            <a:r>
              <a:rPr lang="en-US" sz="6499" dirty="0" smtClean="0">
                <a:solidFill>
                  <a:srgbClr val="F0D9FF"/>
                </a:solidFill>
                <a:latin typeface="RoxboroughCF Bold"/>
              </a:rPr>
              <a:t>!</a:t>
            </a:r>
            <a:endParaRPr lang="ro-RO" sz="6499" dirty="0" smtClean="0">
              <a:solidFill>
                <a:srgbClr val="F0D9FF"/>
              </a:solidFill>
              <a:latin typeface="RoxboroughCF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89298" y="3878234"/>
            <a:ext cx="7655265" cy="6529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2000" b="1" i="1" dirty="0">
                <a:solidFill>
                  <a:srgbClr val="D05CB7"/>
                </a:solidFill>
                <a:latin typeface="RoxboroughCF Bold"/>
              </a:rPr>
              <a:t>Disciplina: Educație senzorială și </a:t>
            </a:r>
            <a:r>
              <a:rPr lang="ro-RO" sz="2000" b="1" i="1" dirty="0" smtClean="0">
                <a:solidFill>
                  <a:srgbClr val="D05CB7"/>
                </a:solidFill>
                <a:latin typeface="RoxboroughCF Bold"/>
              </a:rPr>
              <a:t>psihomotorie</a:t>
            </a:r>
          </a:p>
          <a:p>
            <a:pPr algn="ctr">
              <a:lnSpc>
                <a:spcPct val="150000"/>
              </a:lnSpc>
            </a:pPr>
            <a:endParaRPr lang="ro-RO" sz="2000" b="1" i="1" dirty="0">
              <a:solidFill>
                <a:srgbClr val="D05CB7"/>
              </a:solidFill>
              <a:latin typeface="RoxboroughCF Bold"/>
            </a:endParaRPr>
          </a:p>
          <a:p>
            <a:pPr algn="ctr">
              <a:lnSpc>
                <a:spcPct val="150000"/>
              </a:lnSpc>
            </a:pPr>
            <a:r>
              <a:rPr lang="ro-RO" sz="2000" b="1" i="1" dirty="0">
                <a:solidFill>
                  <a:srgbClr val="D05CB7"/>
                </a:solidFill>
                <a:latin typeface="RoxboroughCF Bold"/>
              </a:rPr>
              <a:t>Clasa: </a:t>
            </a:r>
            <a:r>
              <a:rPr lang="ro-RO" sz="2000" b="1" i="1" dirty="0" smtClean="0">
                <a:solidFill>
                  <a:srgbClr val="D05CB7"/>
                </a:solidFill>
                <a:latin typeface="RoxboroughCF Bold"/>
              </a:rPr>
              <a:t>I </a:t>
            </a:r>
            <a:endParaRPr lang="en-US" sz="2000" b="1" i="1" dirty="0" smtClean="0">
              <a:solidFill>
                <a:srgbClr val="D05CB7"/>
              </a:solidFill>
              <a:latin typeface="RoxboroughCF Bold"/>
            </a:endParaRPr>
          </a:p>
          <a:p>
            <a:pPr algn="ctr">
              <a:lnSpc>
                <a:spcPct val="150000"/>
              </a:lnSpc>
            </a:pPr>
            <a:r>
              <a:rPr lang="ro-RO" sz="2000" b="1" i="1" dirty="0" smtClean="0">
                <a:solidFill>
                  <a:srgbClr val="D05CB7"/>
                </a:solidFill>
                <a:latin typeface="RoxboroughCF Bold"/>
              </a:rPr>
              <a:t>Nivel</a:t>
            </a:r>
            <a:r>
              <a:rPr lang="en-US" sz="2000" b="1" i="1" dirty="0">
                <a:solidFill>
                  <a:srgbClr val="D05CB7"/>
                </a:solidFill>
                <a:latin typeface="RoxboroughCF Bold"/>
              </a:rPr>
              <a:t>:</a:t>
            </a:r>
            <a:r>
              <a:rPr lang="ro-RO" sz="2000" b="1" i="1" dirty="0" smtClean="0">
                <a:solidFill>
                  <a:srgbClr val="D05CB7"/>
                </a:solidFill>
                <a:latin typeface="RoxboroughCF Bold"/>
              </a:rPr>
              <a:t> </a:t>
            </a:r>
            <a:r>
              <a:rPr lang="ro-RO" sz="2000" b="1" i="1" dirty="0">
                <a:solidFill>
                  <a:srgbClr val="D05CB7"/>
                </a:solidFill>
                <a:latin typeface="RoxboroughCF Bold"/>
              </a:rPr>
              <a:t>primar </a:t>
            </a:r>
            <a:endParaRPr lang="ro-RO" sz="2000" b="1" i="1" dirty="0" smtClean="0">
              <a:solidFill>
                <a:srgbClr val="D05CB7"/>
              </a:solidFill>
              <a:latin typeface="RoxboroughCF Bold"/>
            </a:endParaRPr>
          </a:p>
          <a:p>
            <a:pPr algn="ctr">
              <a:lnSpc>
                <a:spcPct val="150000"/>
              </a:lnSpc>
            </a:pPr>
            <a:endParaRPr lang="ro-RO" sz="2000" b="1" i="1" dirty="0">
              <a:solidFill>
                <a:srgbClr val="D05CB7"/>
              </a:solidFill>
              <a:latin typeface="RoxboroughCF Bold"/>
            </a:endParaRPr>
          </a:p>
          <a:p>
            <a:pPr algn="ctr">
              <a:lnSpc>
                <a:spcPct val="150000"/>
              </a:lnSpc>
            </a:pPr>
            <a:endParaRPr lang="ro-RO" sz="2000" b="1" i="1" dirty="0" smtClean="0">
              <a:solidFill>
                <a:srgbClr val="D05CB7"/>
              </a:solidFill>
              <a:latin typeface="RoxboroughCF Bold"/>
            </a:endParaRPr>
          </a:p>
          <a:p>
            <a:pPr>
              <a:lnSpc>
                <a:spcPts val="3500"/>
              </a:lnSpc>
            </a:pPr>
            <a:r>
              <a:rPr lang="ro-RO" sz="2000" dirty="0" smtClean="0">
                <a:solidFill>
                  <a:srgbClr val="D05CB7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 smtClean="0">
                <a:solidFill>
                  <a:srgbClr val="D05CB7"/>
                </a:solidFill>
                <a:latin typeface="Times New Roman" pitchFamily="18" charset="0"/>
                <a:cs typeface="Times New Roman" pitchFamily="18" charset="0"/>
              </a:rPr>
              <a:t>Competen</a:t>
            </a:r>
            <a:r>
              <a:rPr lang="ro-RO" sz="2000" b="1" dirty="0">
                <a:solidFill>
                  <a:srgbClr val="D05CB7"/>
                </a:solidFill>
                <a:latin typeface="Times New Roman" pitchFamily="18" charset="0"/>
                <a:cs typeface="Times New Roman" pitchFamily="18" charset="0"/>
              </a:rPr>
              <a:t>ța specifică vizată: </a:t>
            </a:r>
            <a:endParaRPr lang="ro-RO" sz="2000" b="1" dirty="0" smtClean="0">
              <a:solidFill>
                <a:srgbClr val="D05CB7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ro-RO" sz="2000" b="1" i="1" dirty="0">
                <a:solidFill>
                  <a:srgbClr val="D05C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i="1" dirty="0" smtClean="0">
                <a:solidFill>
                  <a:srgbClr val="D05CB7"/>
                </a:solidFill>
                <a:latin typeface="Times New Roman" pitchFamily="18" charset="0"/>
                <a:cs typeface="Times New Roman" pitchFamily="18" charset="0"/>
              </a:rPr>
              <a:t>          Formarea </a:t>
            </a:r>
            <a:r>
              <a:rPr lang="ro-RO" sz="2000" b="1" i="1" dirty="0">
                <a:solidFill>
                  <a:srgbClr val="D05CB7"/>
                </a:solidFill>
                <a:latin typeface="Times New Roman" pitchFamily="18" charset="0"/>
                <a:cs typeface="Times New Roman" pitchFamily="18" charset="0"/>
              </a:rPr>
              <a:t>și dezvoltarea </a:t>
            </a:r>
            <a:r>
              <a:rPr lang="ro-RO" sz="2000" b="1" i="1" dirty="0" smtClean="0">
                <a:solidFill>
                  <a:srgbClr val="D05C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i="1" dirty="0">
                <a:solidFill>
                  <a:srgbClr val="D05CB7"/>
                </a:solidFill>
                <a:latin typeface="Times New Roman" pitchFamily="18" charset="0"/>
                <a:cs typeface="Times New Roman" pitchFamily="18" charset="0"/>
              </a:rPr>
              <a:t>controlului și coordonării psihomotrice</a:t>
            </a:r>
            <a:endParaRPr lang="en-US" sz="2000" b="1" i="1" dirty="0">
              <a:solidFill>
                <a:srgbClr val="D05CB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b="1" i="1" dirty="0">
              <a:latin typeface="RoxboroughCF Bold"/>
            </a:endParaRPr>
          </a:p>
          <a:p>
            <a:pPr algn="ctr">
              <a:lnSpc>
                <a:spcPct val="150000"/>
              </a:lnSpc>
            </a:pPr>
            <a:endParaRPr lang="ro-RO" b="1" i="1" dirty="0">
              <a:latin typeface="RoxboroughCF Bold"/>
            </a:endParaRPr>
          </a:p>
          <a:p>
            <a:pPr algn="ctr">
              <a:lnSpc>
                <a:spcPct val="150000"/>
              </a:lnSpc>
            </a:pPr>
            <a:r>
              <a:rPr lang="ro-RO" b="1" i="1" dirty="0">
                <a:solidFill>
                  <a:srgbClr val="D05CB7"/>
                </a:solidFill>
                <a:latin typeface="RoxboroughCF Bold"/>
              </a:rPr>
              <a:t>Autor: </a:t>
            </a:r>
            <a:endParaRPr lang="ro-RO" b="1" i="1" dirty="0" smtClean="0">
              <a:solidFill>
                <a:srgbClr val="D05CB7"/>
              </a:solidFill>
              <a:latin typeface="RoxboroughCF Bold"/>
            </a:endParaRPr>
          </a:p>
          <a:p>
            <a:pPr algn="ctr">
              <a:lnSpc>
                <a:spcPct val="150000"/>
              </a:lnSpc>
            </a:pPr>
            <a:r>
              <a:rPr lang="ro-RO" b="1" i="1" dirty="0" smtClean="0">
                <a:solidFill>
                  <a:srgbClr val="D05CB7"/>
                </a:solidFill>
                <a:latin typeface="RoxboroughCF Bold"/>
              </a:rPr>
              <a:t>Prof</a:t>
            </a:r>
            <a:r>
              <a:rPr lang="ro-RO" b="1" i="1" dirty="0">
                <a:solidFill>
                  <a:srgbClr val="D05CB7"/>
                </a:solidFill>
                <a:latin typeface="RoxboroughCF Bold"/>
              </a:rPr>
              <a:t>. de psihopedagogie specială pentru o catedră de educație </a:t>
            </a:r>
            <a:r>
              <a:rPr lang="ro-RO" b="1" i="1" dirty="0" smtClean="0">
                <a:solidFill>
                  <a:srgbClr val="D05CB7"/>
                </a:solidFill>
                <a:latin typeface="RoxboroughCF Bold"/>
              </a:rPr>
              <a:t>specială </a:t>
            </a:r>
          </a:p>
          <a:p>
            <a:pPr algn="ctr">
              <a:lnSpc>
                <a:spcPct val="150000"/>
              </a:lnSpc>
            </a:pPr>
            <a:r>
              <a:rPr lang="ro-RO" b="1" i="1" dirty="0" smtClean="0">
                <a:solidFill>
                  <a:srgbClr val="D05CB7"/>
                </a:solidFill>
                <a:latin typeface="RoxboroughCF Bold"/>
              </a:rPr>
              <a:t>Filimon </a:t>
            </a:r>
            <a:r>
              <a:rPr lang="ro-RO" b="1" i="1" dirty="0">
                <a:solidFill>
                  <a:srgbClr val="D05CB7"/>
                </a:solidFill>
                <a:latin typeface="RoxboroughCF Bold"/>
              </a:rPr>
              <a:t>Marinela Loredana</a:t>
            </a:r>
            <a:endParaRPr lang="en-US" b="1" i="1" dirty="0">
              <a:solidFill>
                <a:srgbClr val="D05CB7"/>
              </a:solidFill>
              <a:latin typeface="RoxboroughCF Bold"/>
            </a:endParaRPr>
          </a:p>
          <a:p>
            <a:pPr algn="ctr"/>
            <a:endParaRPr lang="ro-RO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15410966" y="7229018"/>
            <a:ext cx="2515721" cy="32993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37789" y="0"/>
            <a:ext cx="29523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3382" flipH="1">
            <a:off x="12812694" y="-103326"/>
            <a:ext cx="2952369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391793" y="-300461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3590" y="8165495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957181" y="342889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4745">
            <a:off x="4673374" y="479896"/>
            <a:ext cx="8941252" cy="48445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68738" y="6625383"/>
            <a:ext cx="4681532" cy="35111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362070" y="5834779"/>
            <a:ext cx="4925930" cy="34235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633377" y="6917436"/>
            <a:ext cx="4181491" cy="292704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633377" y="2075669"/>
            <a:ext cx="7021246" cy="280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7B26D1"/>
                </a:solidFill>
                <a:latin typeface="Canva Sans"/>
              </a:rPr>
              <a:t>Vei avea nevoie de: 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7B26D1"/>
                </a:solidFill>
                <a:latin typeface="Canva Sans"/>
              </a:rPr>
              <a:t>10 pompoane colorate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7B26D1"/>
                </a:solidFill>
                <a:latin typeface="Canva Sans"/>
              </a:rPr>
              <a:t>2 cutii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7B26D1"/>
                </a:solidFill>
                <a:latin typeface="Canva Sans"/>
              </a:rPr>
              <a:t>1 linguriță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77959" y="7280250"/>
            <a:ext cx="4181491" cy="292704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967336" y="537527"/>
            <a:ext cx="702124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7B26D1"/>
                </a:solidFill>
                <a:latin typeface="Canva Sans Italics"/>
              </a:rPr>
              <a:t>Jocul pompoanelor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0074" y="4704837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529598" y="4704837"/>
            <a:ext cx="1598328" cy="1675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8100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611452" y="6942717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501" y="409919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79436" y="7973228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5913">
            <a:off x="14506011" y="8719642"/>
            <a:ext cx="592642" cy="939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914">
            <a:off x="8553855" y="9170035"/>
            <a:ext cx="592642" cy="939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0687">
            <a:off x="1782807" y="2784101"/>
            <a:ext cx="592642" cy="939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35896">
            <a:off x="564621" y="6409314"/>
            <a:ext cx="592642" cy="939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3049">
            <a:off x="4250647" y="318872"/>
            <a:ext cx="592642" cy="9393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87387">
            <a:off x="8608555" y="198233"/>
            <a:ext cx="592642" cy="9393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86187">
            <a:off x="16239158" y="6111743"/>
            <a:ext cx="592642" cy="939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29756">
            <a:off x="15769525" y="2777307"/>
            <a:ext cx="592642" cy="9393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83306" y="7106037"/>
            <a:ext cx="3659744" cy="28346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78484" y="7219684"/>
            <a:ext cx="1069389" cy="106404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42588" y="7219684"/>
            <a:ext cx="3659744" cy="28346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5308" y="7415443"/>
            <a:ext cx="1069389" cy="106404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994904" y="7415443"/>
            <a:ext cx="1069389" cy="106404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460209" y="7572961"/>
            <a:ext cx="1069389" cy="106404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0494">
            <a:off x="7983880" y="5082229"/>
            <a:ext cx="3363776" cy="164404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6941" y="4515582"/>
            <a:ext cx="2452279" cy="1826948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425892" y="1152012"/>
            <a:ext cx="16862108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A987CB"/>
                </a:solidFill>
                <a:latin typeface="Canva Sans Bold"/>
              </a:rPr>
              <a:t>Pune pompoanele într-una dintre cele două cutii.</a:t>
            </a:r>
          </a:p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A987CB"/>
                </a:solidFill>
                <a:latin typeface="Canva Sans Bold"/>
              </a:rPr>
              <a:t>Cu ajutorul linguriței, mută pompoanele dintr-o cutie în cealtă.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74611" y="5429057"/>
            <a:ext cx="1069389" cy="106404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72988" y="3519539"/>
            <a:ext cx="3220840" cy="2846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37660">
            <a:off x="9271651" y="3635064"/>
            <a:ext cx="2746262" cy="3220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V="1">
            <a:off x="15380486" y="7289533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494093" y="-208787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377410" y="457144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5922210" y="7955462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907278" y="7620"/>
            <a:ext cx="3380722" cy="33807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29304" flipV="1">
            <a:off x="61591" y="6784007"/>
            <a:ext cx="3380722" cy="33807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071268">
            <a:off x="-56953" y="2978288"/>
            <a:ext cx="2608227" cy="34318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37946" y="4331050"/>
            <a:ext cx="3050054" cy="2057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6113" y="361028"/>
            <a:ext cx="7955774" cy="349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5"/>
              </a:lnSpc>
              <a:spcBef>
                <a:spcPct val="0"/>
              </a:spcBef>
            </a:pPr>
            <a:r>
              <a:rPr lang="en-US" sz="19011">
                <a:solidFill>
                  <a:srgbClr val="A987CB"/>
                </a:solidFill>
                <a:latin typeface="Sensei"/>
              </a:rPr>
              <a:t>GROZAV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15320" y="5543238"/>
            <a:ext cx="13387417" cy="293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55"/>
              </a:lnSpc>
            </a:pPr>
            <a:endParaRPr dirty="0"/>
          </a:p>
          <a:p>
            <a:pPr algn="ctr">
              <a:lnSpc>
                <a:spcPts val="12255"/>
              </a:lnSpc>
            </a:pPr>
            <a:r>
              <a:rPr lang="en-US" sz="8754" dirty="0">
                <a:solidFill>
                  <a:srgbClr val="A987CB"/>
                </a:solidFill>
                <a:latin typeface="Sensei"/>
              </a:rPr>
              <a:t>MERGI LA</a:t>
            </a:r>
          </a:p>
          <a:p>
            <a:pPr algn="ctr">
              <a:lnSpc>
                <a:spcPts val="12255"/>
              </a:lnSpc>
              <a:spcBef>
                <a:spcPct val="0"/>
              </a:spcBef>
            </a:pPr>
            <a:r>
              <a:rPr lang="en-US" sz="8754" dirty="0">
                <a:solidFill>
                  <a:srgbClr val="A987CB"/>
                </a:solidFill>
                <a:latin typeface="Sensei"/>
              </a:rPr>
              <a:t>NIVELUL URMĂTOR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561" y="4905581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6739" y="4380959"/>
            <a:ext cx="1598328" cy="1675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030" y="98198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531805" y="6942716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0" y="234715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09916" y="7856022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5913">
            <a:off x="14506011" y="8719642"/>
            <a:ext cx="592642" cy="939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914">
            <a:off x="8553855" y="9170035"/>
            <a:ext cx="592642" cy="939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0687">
            <a:off x="1782807" y="2784101"/>
            <a:ext cx="592642" cy="939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35896">
            <a:off x="564621" y="6409314"/>
            <a:ext cx="592642" cy="939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3049">
            <a:off x="4095565" y="708672"/>
            <a:ext cx="592642" cy="9393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87387">
            <a:off x="8608555" y="198233"/>
            <a:ext cx="592642" cy="9393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86187">
            <a:off x="16239158" y="6111743"/>
            <a:ext cx="592642" cy="939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29756">
            <a:off x="15705118" y="2557790"/>
            <a:ext cx="592642" cy="9393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25370" y="2831361"/>
            <a:ext cx="10044413" cy="60083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3558" y="7707795"/>
            <a:ext cx="2984637" cy="253422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21794" y="3775642"/>
            <a:ext cx="10044413" cy="394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RoxboroughCF Bold"/>
              </a:rPr>
              <a:t>Nivelul III</a:t>
            </a:r>
          </a:p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RoxboroughCF Bold"/>
              </a:rPr>
              <a:t>Schema corporală</a:t>
            </a:r>
          </a:p>
          <a:p>
            <a:pPr algn="ctr">
              <a:lnSpc>
                <a:spcPts val="7279"/>
              </a:lnSpc>
            </a:pPr>
            <a:endParaRPr lang="en-US" sz="5999">
              <a:solidFill>
                <a:srgbClr val="000000"/>
              </a:solidFill>
              <a:latin typeface="RoxboroughCF Bold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Italics"/>
              </a:rPr>
              <a:t>Desenează ce lipsește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710701" y="0"/>
            <a:ext cx="2984637" cy="25342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15380485" y="7371866"/>
            <a:ext cx="2515721" cy="32993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37789" y="0"/>
            <a:ext cx="29523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3382" flipH="1">
            <a:off x="12812694" y="-103326"/>
            <a:ext cx="2952369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391793" y="-465583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3590" y="8215508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301721" y="3590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37951" y="1729924"/>
            <a:ext cx="4587344" cy="65048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172823" y="1511484"/>
            <a:ext cx="4436823" cy="64889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682192" y="3032427"/>
            <a:ext cx="2460098" cy="24600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832186" y="4302566"/>
            <a:ext cx="3933746" cy="118995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93033" y="2441931"/>
            <a:ext cx="4587344" cy="440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nva Sans"/>
              </a:rPr>
              <a:t>Vei avea nevoie de: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Canva Sans"/>
              </a:rPr>
              <a:t>o foaie de hârtie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Canva Sans"/>
              </a:rPr>
              <a:t>un creion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0074" y="4704837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529598" y="4704837"/>
            <a:ext cx="1598328" cy="1675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29" y="117373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596212" y="6942717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6372" y="234715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37306" y="7886700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5913">
            <a:off x="14506011" y="8719642"/>
            <a:ext cx="592642" cy="939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914">
            <a:off x="8553855" y="9170035"/>
            <a:ext cx="592642" cy="939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0687">
            <a:off x="1782807" y="2784101"/>
            <a:ext cx="592642" cy="939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35896">
            <a:off x="564621" y="6409314"/>
            <a:ext cx="592642" cy="939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3049">
            <a:off x="4250647" y="318872"/>
            <a:ext cx="592642" cy="9393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87387">
            <a:off x="8608555" y="198233"/>
            <a:ext cx="592642" cy="9393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86187">
            <a:off x="16239158" y="6111743"/>
            <a:ext cx="592642" cy="939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29756">
            <a:off x="15769525" y="2777307"/>
            <a:ext cx="592642" cy="9393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 r="10215"/>
          <a:stretch>
            <a:fillRect/>
          </a:stretch>
        </p:blipFill>
        <p:spPr>
          <a:xfrm>
            <a:off x="7025581" y="3009482"/>
            <a:ext cx="2726047" cy="718506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83306" y="1368750"/>
            <a:ext cx="16482660" cy="2320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8"/>
              </a:lnSpc>
            </a:pPr>
            <a:r>
              <a:rPr lang="en-US" sz="4398">
                <a:solidFill>
                  <a:srgbClr val="A987CB"/>
                </a:solidFill>
                <a:latin typeface="Canva Sans Bold"/>
              </a:rPr>
              <a:t>Privește cu atenție imaginea, iar mai apoi, desenează pe foaia ta, imaginea completă (cu elementele care lipsesc).</a:t>
            </a:r>
          </a:p>
          <a:p>
            <a:pPr algn="ctr">
              <a:lnSpc>
                <a:spcPts val="6158"/>
              </a:lnSpc>
            </a:pPr>
            <a:endParaRPr lang="en-US" sz="4398">
              <a:solidFill>
                <a:srgbClr val="A987CB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0074" y="4704837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529598" y="4704837"/>
            <a:ext cx="1598328" cy="1675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29" y="0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520792" y="6814949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8975" y="315261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77126" y="7774180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5913">
            <a:off x="14506011" y="8719642"/>
            <a:ext cx="592642" cy="939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914">
            <a:off x="8553855" y="9170035"/>
            <a:ext cx="592642" cy="939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0687">
            <a:off x="1782807" y="2784101"/>
            <a:ext cx="592642" cy="939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35896">
            <a:off x="564621" y="6409314"/>
            <a:ext cx="592642" cy="939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3049">
            <a:off x="4250647" y="318872"/>
            <a:ext cx="592642" cy="9393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87387">
            <a:off x="8608555" y="198233"/>
            <a:ext cx="592642" cy="9393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86187">
            <a:off x="16239158" y="6111743"/>
            <a:ext cx="592642" cy="939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29756">
            <a:off x="15769525" y="2777307"/>
            <a:ext cx="592642" cy="9393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600633" y="2728355"/>
            <a:ext cx="3086735" cy="730463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83306" y="1213260"/>
            <a:ext cx="16482660" cy="2320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8"/>
              </a:lnSpc>
            </a:pPr>
            <a:r>
              <a:rPr lang="en-US" sz="4398">
                <a:solidFill>
                  <a:srgbClr val="A987CB"/>
                </a:solidFill>
                <a:latin typeface="Canva Sans"/>
              </a:rPr>
              <a:t>Ce imaginea ai obținut? </a:t>
            </a:r>
          </a:p>
          <a:p>
            <a:pPr algn="ctr">
              <a:lnSpc>
                <a:spcPts val="6158"/>
              </a:lnSpc>
            </a:pPr>
            <a:r>
              <a:rPr lang="en-US" sz="4398">
                <a:solidFill>
                  <a:srgbClr val="A987CB"/>
                </a:solidFill>
                <a:latin typeface="Canva Sans"/>
              </a:rPr>
              <a:t>Privește cu atenție imaginea de mai jos pentru a te verifica.</a:t>
            </a:r>
          </a:p>
          <a:p>
            <a:pPr algn="ctr">
              <a:lnSpc>
                <a:spcPts val="6158"/>
              </a:lnSpc>
            </a:pPr>
            <a:endParaRPr lang="en-US" sz="4398">
              <a:solidFill>
                <a:srgbClr val="A987CB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72988" y="3585745"/>
            <a:ext cx="3220840" cy="2846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37660">
            <a:off x="9271651" y="3635064"/>
            <a:ext cx="2746262" cy="3220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V="1">
            <a:off x="15341642" y="7289533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391793" y="-278453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726467" y="387478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5922210" y="8163167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868434" y="105720"/>
            <a:ext cx="3380722" cy="33807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29304" flipV="1">
            <a:off x="-40709" y="6725206"/>
            <a:ext cx="3380722" cy="33807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071268">
            <a:off x="-144013" y="2734246"/>
            <a:ext cx="2608227" cy="34318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37946" y="4331050"/>
            <a:ext cx="3050054" cy="2057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6113" y="361028"/>
            <a:ext cx="7955774" cy="349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5"/>
              </a:lnSpc>
              <a:spcBef>
                <a:spcPct val="0"/>
              </a:spcBef>
            </a:pPr>
            <a:r>
              <a:rPr lang="en-US" sz="19011">
                <a:solidFill>
                  <a:srgbClr val="A987CB"/>
                </a:solidFill>
                <a:latin typeface="Sensei"/>
              </a:rPr>
              <a:t>GROZAV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15319" y="5543238"/>
            <a:ext cx="13387417" cy="293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55"/>
              </a:lnSpc>
            </a:pPr>
            <a:endParaRPr dirty="0"/>
          </a:p>
          <a:p>
            <a:pPr algn="ctr">
              <a:lnSpc>
                <a:spcPts val="12255"/>
              </a:lnSpc>
            </a:pPr>
            <a:r>
              <a:rPr lang="en-US" sz="8754" dirty="0">
                <a:solidFill>
                  <a:srgbClr val="A987CB"/>
                </a:solidFill>
                <a:latin typeface="Sensei"/>
              </a:rPr>
              <a:t>MERGI LA</a:t>
            </a:r>
          </a:p>
          <a:p>
            <a:pPr algn="ctr">
              <a:lnSpc>
                <a:spcPts val="12255"/>
              </a:lnSpc>
              <a:spcBef>
                <a:spcPct val="0"/>
              </a:spcBef>
            </a:pPr>
            <a:r>
              <a:rPr lang="en-US" sz="8754" dirty="0">
                <a:solidFill>
                  <a:srgbClr val="A987CB"/>
                </a:solidFill>
                <a:latin typeface="Sensei"/>
              </a:rPr>
              <a:t>NIVELUL URMĂTOR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561" y="4905581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6739" y="4380959"/>
            <a:ext cx="1598328" cy="1675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446" y="204928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672701" y="6987693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25156" y="8101141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5913">
            <a:off x="14506011" y="8719642"/>
            <a:ext cx="592642" cy="939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914">
            <a:off x="8553855" y="9170035"/>
            <a:ext cx="592642" cy="939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0687">
            <a:off x="2016842" y="2239410"/>
            <a:ext cx="592642" cy="939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35896">
            <a:off x="564621" y="6409314"/>
            <a:ext cx="592642" cy="939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3049">
            <a:off x="4095565" y="708672"/>
            <a:ext cx="592642" cy="9393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87387">
            <a:off x="8608555" y="198233"/>
            <a:ext cx="592642" cy="9393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86187">
            <a:off x="16239158" y="6111743"/>
            <a:ext cx="592642" cy="939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29756">
            <a:off x="15705118" y="2557790"/>
            <a:ext cx="592642" cy="9393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25370" y="2831361"/>
            <a:ext cx="10044413" cy="60083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3558" y="7707795"/>
            <a:ext cx="2984637" cy="253422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21794" y="3775642"/>
            <a:ext cx="10044413" cy="394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RoxboroughCF Bold"/>
              </a:rPr>
              <a:t>Nivelul IV</a:t>
            </a:r>
          </a:p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RoxboroughCF Bold Bold"/>
              </a:rPr>
              <a:t>Lateralitate</a:t>
            </a:r>
          </a:p>
          <a:p>
            <a:pPr algn="ctr">
              <a:lnSpc>
                <a:spcPts val="7279"/>
              </a:lnSpc>
            </a:pPr>
            <a:endParaRPr lang="en-US" sz="5999">
              <a:solidFill>
                <a:srgbClr val="000000"/>
              </a:solidFill>
              <a:latin typeface="RoxboroughCF Bold Bold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Italics"/>
              </a:rPr>
              <a:t>Fructe sau legume?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710701" y="0"/>
            <a:ext cx="2984637" cy="25342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A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15380485" y="7227218"/>
            <a:ext cx="2515721" cy="32993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372848" y="-303638"/>
            <a:ext cx="2515721" cy="3299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82004" y="228456"/>
            <a:ext cx="1974627" cy="19674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380003" y="8600209"/>
            <a:ext cx="1648400" cy="16424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5504244" y="360606"/>
            <a:ext cx="2456467" cy="2456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29304" flipV="1">
            <a:off x="299932" y="8174073"/>
            <a:ext cx="1519520" cy="15195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82497" y="7285570"/>
            <a:ext cx="2349159" cy="26260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762" y="6517164"/>
            <a:ext cx="3335267" cy="37284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110145">
            <a:off x="14701644" y="-114475"/>
            <a:ext cx="3047385" cy="34066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064996">
            <a:off x="14903904" y="102833"/>
            <a:ext cx="3167225" cy="35405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244761" y="4426733"/>
            <a:ext cx="1599419" cy="1851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806553" y="4754810"/>
            <a:ext cx="2218853" cy="256886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630710" y="942975"/>
            <a:ext cx="15966284" cy="862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1"/>
              </a:lnSpc>
            </a:pPr>
            <a:r>
              <a:rPr lang="en-US" sz="4901" dirty="0">
                <a:solidFill>
                  <a:srgbClr val="F0D9FF"/>
                </a:solidFill>
                <a:latin typeface="Canva Sans"/>
              </a:rPr>
              <a:t>   De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această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dată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vom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organiza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lista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de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cumpărături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.</a:t>
            </a:r>
          </a:p>
          <a:p>
            <a:pPr>
              <a:lnSpc>
                <a:spcPts val="6861"/>
              </a:lnSpc>
            </a:pPr>
            <a:r>
              <a:rPr lang="en-US" sz="4901" dirty="0">
                <a:solidFill>
                  <a:srgbClr val="F0D9FF"/>
                </a:solidFill>
                <a:latin typeface="Canva Sans"/>
              </a:rPr>
              <a:t>  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Pentru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a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ști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ce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fructe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și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ce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legume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trebuie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să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cumpărăm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,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va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trebui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să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parcurgem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un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nou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joc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. </a:t>
            </a:r>
          </a:p>
          <a:p>
            <a:pPr>
              <a:lnSpc>
                <a:spcPts val="6861"/>
              </a:lnSpc>
            </a:pPr>
            <a:endParaRPr lang="en-US" sz="4901" dirty="0">
              <a:solidFill>
                <a:srgbClr val="F0D9FF"/>
              </a:solidFill>
              <a:latin typeface="Canva Sans"/>
            </a:endParaRPr>
          </a:p>
          <a:p>
            <a:pPr>
              <a:lnSpc>
                <a:spcPts val="6861"/>
              </a:lnSpc>
            </a:pPr>
            <a:r>
              <a:rPr lang="en-US" sz="4901" dirty="0" err="1">
                <a:solidFill>
                  <a:srgbClr val="F0D9FF"/>
                </a:solidFill>
                <a:latin typeface="Canva Sans Bold"/>
              </a:rPr>
              <a:t>Ce</a:t>
            </a:r>
            <a:r>
              <a:rPr lang="en-US" sz="4901" dirty="0">
                <a:solidFill>
                  <a:srgbClr val="F0D9FF"/>
                </a:solidFill>
                <a:latin typeface="Canva Sans Bold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 Bold"/>
              </a:rPr>
              <a:t>trebuie</a:t>
            </a:r>
            <a:r>
              <a:rPr lang="en-US" sz="4901" dirty="0">
                <a:solidFill>
                  <a:srgbClr val="F0D9FF"/>
                </a:solidFill>
                <a:latin typeface="Canva Sans Bold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 Bold"/>
              </a:rPr>
              <a:t>să</a:t>
            </a:r>
            <a:r>
              <a:rPr lang="en-US" sz="4901" dirty="0">
                <a:solidFill>
                  <a:srgbClr val="F0D9FF"/>
                </a:solidFill>
                <a:latin typeface="Canva Sans Bold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 Bold"/>
              </a:rPr>
              <a:t>faci</a:t>
            </a:r>
            <a:r>
              <a:rPr lang="en-US" sz="4901" dirty="0">
                <a:solidFill>
                  <a:srgbClr val="F0D9FF"/>
                </a:solidFill>
                <a:latin typeface="Canva Sans Bold"/>
              </a:rPr>
              <a:t>? </a:t>
            </a:r>
          </a:p>
          <a:p>
            <a:pPr>
              <a:lnSpc>
                <a:spcPts val="6861"/>
              </a:lnSpc>
            </a:pPr>
            <a:r>
              <a:rPr lang="en-US" sz="4901" dirty="0" err="1">
                <a:solidFill>
                  <a:srgbClr val="F0D9FF"/>
                </a:solidFill>
                <a:latin typeface="Canva Sans Bold"/>
              </a:rPr>
              <a:t>Pasul</a:t>
            </a:r>
            <a:r>
              <a:rPr lang="en-US" sz="4901" dirty="0">
                <a:solidFill>
                  <a:srgbClr val="F0D9FF"/>
                </a:solidFill>
                <a:latin typeface="Canva Sans Bold"/>
              </a:rPr>
              <a:t> 1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: 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Scanează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codul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QR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sau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accesează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link-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ul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, 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aflat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pe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pagina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următoare</a:t>
            </a:r>
            <a:endParaRPr lang="en-US" sz="4901" dirty="0">
              <a:solidFill>
                <a:srgbClr val="F0D9FF"/>
              </a:solidFill>
              <a:latin typeface="Canva Sans"/>
            </a:endParaRPr>
          </a:p>
          <a:p>
            <a:pPr>
              <a:lnSpc>
                <a:spcPts val="6861"/>
              </a:lnSpc>
            </a:pPr>
            <a:r>
              <a:rPr lang="en-US" sz="4901" dirty="0" err="1">
                <a:solidFill>
                  <a:srgbClr val="F0D9FF"/>
                </a:solidFill>
                <a:latin typeface="Canva Sans Bold"/>
              </a:rPr>
              <a:t>Pasul</a:t>
            </a:r>
            <a:r>
              <a:rPr lang="en-US" sz="4901" dirty="0">
                <a:solidFill>
                  <a:srgbClr val="F0D9FF"/>
                </a:solidFill>
                <a:latin typeface="Canva Sans Bold"/>
              </a:rPr>
              <a:t> 2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: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Citește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cu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atenție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indicația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de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mucă</a:t>
            </a:r>
            <a:endParaRPr lang="en-US" sz="4901" dirty="0">
              <a:solidFill>
                <a:srgbClr val="F0D9FF"/>
              </a:solidFill>
              <a:latin typeface="Canva Sans"/>
            </a:endParaRPr>
          </a:p>
          <a:p>
            <a:pPr>
              <a:lnSpc>
                <a:spcPts val="6861"/>
              </a:lnSpc>
            </a:pPr>
            <a:r>
              <a:rPr lang="en-US" sz="4901" dirty="0" err="1">
                <a:solidFill>
                  <a:srgbClr val="F0D9FF"/>
                </a:solidFill>
                <a:latin typeface="Canva Sans Bold"/>
              </a:rPr>
              <a:t>Pasul</a:t>
            </a:r>
            <a:r>
              <a:rPr lang="en-US" sz="4901" dirty="0">
                <a:solidFill>
                  <a:srgbClr val="F0D9FF"/>
                </a:solidFill>
                <a:latin typeface="Canva Sans Bold"/>
              </a:rPr>
              <a:t> 3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: 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Grupează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fructele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și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legumele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,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respectând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indicațiile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 </a:t>
            </a:r>
            <a:r>
              <a:rPr lang="en-US" sz="4901" dirty="0" err="1">
                <a:solidFill>
                  <a:srgbClr val="F0D9FF"/>
                </a:solidFill>
                <a:latin typeface="Canva Sans"/>
              </a:rPr>
              <a:t>primite</a:t>
            </a:r>
            <a:r>
              <a:rPr lang="en-US" sz="4901" dirty="0">
                <a:solidFill>
                  <a:srgbClr val="F0D9FF"/>
                </a:solidFill>
                <a:latin typeface="Canva Sans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609647" y="4118724"/>
            <a:ext cx="2415759" cy="6160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481" b="11314"/>
          <a:stretch>
            <a:fillRect/>
          </a:stretch>
        </p:blipFill>
        <p:spPr>
          <a:xfrm>
            <a:off x="530486" y="570227"/>
            <a:ext cx="17536230" cy="9146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305587" y="8178048"/>
            <a:ext cx="1635042" cy="21443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597957" flipH="1" flipV="1">
            <a:off x="16779888" y="349696"/>
            <a:ext cx="1046274" cy="13721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35794" y="8201067"/>
            <a:ext cx="1974627" cy="19674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614028">
            <a:off x="15863255" y="566663"/>
            <a:ext cx="1742330" cy="17359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639497">
            <a:off x="-26144" y="-316876"/>
            <a:ext cx="3157560" cy="34733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639497">
            <a:off x="15231870" y="6643345"/>
            <a:ext cx="3245238" cy="35697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30486" y="756712"/>
            <a:ext cx="1696351" cy="19986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16356991" y="7838484"/>
            <a:ext cx="1892071" cy="222924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38834" y="849940"/>
            <a:ext cx="8305166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xboroughCF Bold Bold"/>
              </a:rPr>
              <a:t>Denumirea activității:</a:t>
            </a:r>
            <a:r>
              <a:rPr lang="en-US" sz="2500">
                <a:solidFill>
                  <a:srgbClr val="000000"/>
                </a:solidFill>
                <a:latin typeface="RoxboroughCF Bold"/>
              </a:rPr>
              <a:t> ,,Ne jucăm împreună!''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834" y="1757005"/>
            <a:ext cx="811260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 err="1" smtClean="0"/>
              <a:t>Competen</a:t>
            </a:r>
            <a:r>
              <a:rPr lang="ro-RO" sz="2800" dirty="0" smtClean="0"/>
              <a:t>ța specifică vizată: </a:t>
            </a:r>
            <a:r>
              <a:rPr lang="ro-RO" sz="2800" i="1" dirty="0" smtClean="0"/>
              <a:t>Formarea </a:t>
            </a:r>
            <a:r>
              <a:rPr lang="ro-RO" sz="2800" i="1" dirty="0"/>
              <a:t>și </a:t>
            </a:r>
            <a:r>
              <a:rPr lang="ro-RO" sz="2800" i="1" dirty="0" smtClean="0"/>
              <a:t>dezvoltarea       </a:t>
            </a:r>
          </a:p>
          <a:p>
            <a:pPr>
              <a:lnSpc>
                <a:spcPts val="3500"/>
              </a:lnSpc>
            </a:pPr>
            <a:r>
              <a:rPr lang="ro-RO" sz="2800" i="1" dirty="0"/>
              <a:t> </a:t>
            </a:r>
            <a:r>
              <a:rPr lang="ro-RO" sz="2800" i="1" dirty="0" smtClean="0"/>
              <a:t>                            controlului </a:t>
            </a:r>
            <a:r>
              <a:rPr lang="ro-RO" sz="2800" i="1" dirty="0"/>
              <a:t>și coordonării psihomotrice</a:t>
            </a:r>
            <a:endParaRPr lang="en-US" sz="2500" i="1" dirty="0">
              <a:solidFill>
                <a:srgbClr val="FF0000"/>
              </a:solidFill>
              <a:latin typeface="RoxboroughCF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69703" y="1208644"/>
            <a:ext cx="570249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xboroughCF Bol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 Bold"/>
              </a:rPr>
              <a:t>Categoria</a:t>
            </a:r>
            <a:r>
              <a:rPr lang="en-US" sz="2500" dirty="0">
                <a:solidFill>
                  <a:srgbClr val="000000"/>
                </a:solidFill>
                <a:latin typeface="RoxboroughCF Bold Bold"/>
              </a:rPr>
              <a:t>: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Dezvoltare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psihomotrică</a:t>
            </a:r>
            <a:endParaRPr lang="en-US" sz="2500" dirty="0">
              <a:solidFill>
                <a:srgbClr val="000000"/>
              </a:solidFill>
              <a:latin typeface="RoxboroughCF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38834" y="2476957"/>
            <a:ext cx="2050683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RoxboroughCF Bold Bold"/>
              </a:rPr>
              <a:t>Nivel</a:t>
            </a:r>
            <a:r>
              <a:rPr lang="en-US" sz="2500" dirty="0">
                <a:solidFill>
                  <a:srgbClr val="000000"/>
                </a:solidFill>
                <a:latin typeface="RoxboroughCF Bold Bold"/>
              </a:rPr>
              <a:t>: </a:t>
            </a:r>
            <a:r>
              <a:rPr lang="en-US" sz="2500" i="1" dirty="0" err="1">
                <a:solidFill>
                  <a:srgbClr val="000000"/>
                </a:solidFill>
                <a:latin typeface="RoxboroughCF Bold"/>
              </a:rPr>
              <a:t>Primar</a:t>
            </a:r>
            <a:endParaRPr lang="en-US" sz="2500" i="1" dirty="0">
              <a:solidFill>
                <a:srgbClr val="000000"/>
              </a:solidFill>
              <a:latin typeface="RoxboroughCF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99125" y="3301459"/>
            <a:ext cx="7906481" cy="129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RoxboroughCF Bold Bold"/>
              </a:rPr>
              <a:t>Obiectiv</a:t>
            </a:r>
            <a:r>
              <a:rPr lang="en-US" sz="2500" dirty="0">
                <a:solidFill>
                  <a:srgbClr val="000000"/>
                </a:solidFill>
                <a:latin typeface="RoxboroughCF Bold Bold"/>
              </a:rPr>
              <a:t> : 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xboroughCF Bold Bold"/>
              </a:rPr>
              <a:t>    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Dezvoltarea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/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Antrenarea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ro-RO" sz="2500" dirty="0" smtClean="0">
                <a:solidFill>
                  <a:srgbClr val="000000"/>
                </a:solidFill>
                <a:latin typeface="RoxboroughCF Bold"/>
              </a:rPr>
              <a:t>celor</a:t>
            </a:r>
            <a:r>
              <a:rPr lang="en-US" sz="2500" dirty="0" smtClean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șapte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componente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ale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psihomotricității</a:t>
            </a:r>
            <a:endParaRPr lang="en-US" sz="2500" dirty="0">
              <a:solidFill>
                <a:srgbClr val="000000"/>
              </a:solidFill>
              <a:latin typeface="RoxboroughCF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41896" y="4812940"/>
            <a:ext cx="7906481" cy="503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u="sng" dirty="0" err="1">
                <a:solidFill>
                  <a:srgbClr val="000000"/>
                </a:solidFill>
                <a:latin typeface="RoxboroughCF Bold Bold"/>
              </a:rPr>
              <a:t>Descriere</a:t>
            </a:r>
            <a:r>
              <a:rPr lang="en-US" sz="2500" dirty="0">
                <a:solidFill>
                  <a:srgbClr val="000000"/>
                </a:solidFill>
                <a:latin typeface="RoxboroughCF Bold Bold"/>
              </a:rPr>
              <a:t>: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 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Acest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joc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se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desfășoară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pe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7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nivele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. 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  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Fiecare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nivel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va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face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referire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la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una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dintre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cele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7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componente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ale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dezvoltării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psihomotrice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(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Motricitatea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generală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Motricitatea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fină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, Schema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corporală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Lateralitatea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Organizarea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perceptivă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Organizarea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spațiului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Organizarea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timpului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).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  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Fiecare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nivel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poate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fi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utilizat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atât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ca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activitate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de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consolidare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cât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și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ca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activitate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de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evaluare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a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celor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șapte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componente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ale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psihomotricității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.</a:t>
            </a:r>
          </a:p>
          <a:p>
            <a:pPr>
              <a:lnSpc>
                <a:spcPts val="4900"/>
              </a:lnSpc>
            </a:pPr>
            <a:endParaRPr lang="en-US" sz="2500" dirty="0">
              <a:solidFill>
                <a:srgbClr val="000000"/>
              </a:solidFill>
              <a:latin typeface="RoxboroughCF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847065" y="828316"/>
            <a:ext cx="7779370" cy="278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RoxboroughCF Bold Bold"/>
              </a:rPr>
              <a:t>INSTRUCȚIUNI: </a:t>
            </a:r>
          </a:p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RoxboroughCF Bold Bold"/>
              </a:rPr>
              <a:t>  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FOLOSEȘTE MOUSE-UL PENTRU A TRECE LA URMĂTOAREA PAGINĂ. </a:t>
            </a:r>
          </a:p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  URMEAZĂ INSTRUCȚIUNILE PRIMITE PENTRU FIECARE NIVEL.</a:t>
            </a:r>
          </a:p>
          <a:p>
            <a:pPr>
              <a:lnSpc>
                <a:spcPts val="4899"/>
              </a:lnSpc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RoxboroughCF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847065" y="3051175"/>
            <a:ext cx="7779370" cy="14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xboroughCF Bold"/>
              </a:rPr>
              <a:t> Aplicația/ Program: Canva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xboroughCF Bold"/>
              </a:rPr>
              <a:t>                                                  Wordwall</a:t>
            </a:r>
          </a:p>
          <a:p>
            <a:pPr>
              <a:lnSpc>
                <a:spcPts val="4900"/>
              </a:lnSpc>
            </a:pPr>
            <a:endParaRPr lang="en-US" sz="2500">
              <a:solidFill>
                <a:srgbClr val="000000"/>
              </a:solidFill>
              <a:latin typeface="RoxboroughCF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74425" y="3760787"/>
            <a:ext cx="7852009" cy="129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xboroughCF Bold"/>
              </a:rPr>
              <a:t>  Link către material:  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xboroughCF Bold"/>
              </a:rPr>
              <a:t>    Vor fi accesate codurile QR sau adresele URL   din 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xboroughCF Bold"/>
              </a:rPr>
              <a:t>prezentare.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88302" y="5106986"/>
            <a:ext cx="8096896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  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Realizat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de :  prof. de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psihopedagogie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  <a:latin typeface="RoxboroughCF Bold"/>
              </a:rPr>
              <a:t>specială</a:t>
            </a:r>
            <a:r>
              <a:rPr lang="ro-RO" sz="2500" dirty="0" smtClean="0">
                <a:solidFill>
                  <a:srgbClr val="000000"/>
                </a:solidFill>
                <a:latin typeface="RoxboroughCF Bold"/>
              </a:rPr>
              <a:t> pentru o catedră de educație specială</a:t>
            </a:r>
            <a:endParaRPr lang="en-US" sz="2500" dirty="0">
              <a:solidFill>
                <a:srgbClr val="000000"/>
              </a:solidFill>
              <a:latin typeface="RoxboroughCF Bold"/>
            </a:endParaRP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                                          </a:t>
            </a:r>
            <a:r>
              <a:rPr lang="en-US" sz="2500" dirty="0" smtClean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xboroughCF Bold"/>
              </a:rPr>
              <a:t>Filimon</a:t>
            </a:r>
            <a:r>
              <a:rPr lang="en-US" sz="2500" i="1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xboroughCF Bold"/>
              </a:rPr>
              <a:t>Marinela</a:t>
            </a:r>
            <a:r>
              <a:rPr lang="en-US" sz="2500" i="1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xboroughCF Bold"/>
              </a:rPr>
              <a:t>Loredana</a:t>
            </a:r>
            <a:r>
              <a:rPr lang="en-US" sz="2500" i="1" dirty="0">
                <a:solidFill>
                  <a:srgbClr val="000000"/>
                </a:solidFill>
                <a:latin typeface="RoxboroughCF Bold"/>
              </a:rPr>
              <a:t> </a:t>
            </a:r>
          </a:p>
          <a:p>
            <a:pPr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xboroughCF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847065" y="6525852"/>
            <a:ext cx="7938133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Organizația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: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                  </a:t>
            </a:r>
            <a:r>
              <a:rPr lang="en-US" sz="2500" dirty="0" err="1" smtClean="0">
                <a:solidFill>
                  <a:srgbClr val="000000"/>
                </a:solidFill>
                <a:latin typeface="RoxboroughCF Bold"/>
              </a:rPr>
              <a:t>Centrul</a:t>
            </a:r>
            <a:r>
              <a:rPr lang="en-US" sz="2500" dirty="0" smtClean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Școlar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de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Educație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xboroughCF Bold"/>
              </a:rPr>
              <a:t>Incluzivă</a:t>
            </a: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Nr.1</a:t>
            </a:r>
          </a:p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xboroughCF Bold"/>
              </a:rPr>
              <a:t> Oradea</a:t>
            </a:r>
          </a:p>
          <a:p>
            <a:pPr algn="ctr">
              <a:lnSpc>
                <a:spcPts val="4900"/>
              </a:lnSpc>
            </a:pPr>
            <a:endParaRPr lang="en-US" sz="2500" dirty="0">
              <a:solidFill>
                <a:srgbClr val="000000"/>
              </a:solidFill>
              <a:latin typeface="RoxboroughCF Bold"/>
            </a:endParaRPr>
          </a:p>
        </p:txBody>
      </p:sp>
      <p:sp>
        <p:nvSpPr>
          <p:cNvPr id="22" name="TextBox 14"/>
          <p:cNvSpPr txBox="1"/>
          <p:nvPr/>
        </p:nvSpPr>
        <p:spPr>
          <a:xfrm>
            <a:off x="757692" y="2886728"/>
            <a:ext cx="138260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ro-RO" sz="2500" dirty="0" smtClean="0">
                <a:solidFill>
                  <a:srgbClr val="000000"/>
                </a:solidFill>
                <a:latin typeface="RoxboroughCF Bold Bold"/>
              </a:rPr>
              <a:t>Clasa: I           </a:t>
            </a:r>
            <a:endParaRPr lang="en-US" sz="2500" i="1" dirty="0">
              <a:solidFill>
                <a:srgbClr val="000000"/>
              </a:solidFill>
              <a:latin typeface="RoxboroughCF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A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062842" y="6794876"/>
            <a:ext cx="9577537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000000"/>
                </a:solidFill>
                <a:latin typeface="Canva Sans"/>
              </a:rPr>
              <a:t>https://wordwall.net/ro/resource/53734778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87188" y="6017001"/>
            <a:ext cx="610564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nva Sans"/>
              </a:rPr>
              <a:t>Adresă URL/ link: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90022" y="2067451"/>
            <a:ext cx="334410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</a:rPr>
              <a:t>Codul QR: </a:t>
            </a:r>
          </a:p>
        </p:txBody>
      </p:sp>
      <p:pic>
        <p:nvPicPr>
          <p:cNvPr id="1026" name="Picture 2" descr="C:\Users\LORY PC\Desktop\Coduri QR\Română\Fructe și legu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43" y="1247774"/>
            <a:ext cx="4299357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72988" y="3585745"/>
            <a:ext cx="3220840" cy="2846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37660">
            <a:off x="9271651" y="3631139"/>
            <a:ext cx="2746262" cy="3220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V="1">
            <a:off x="15380486" y="7289533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480930" y="-276648"/>
            <a:ext cx="2109511" cy="27665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3590" y="-80191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6183907" y="8293103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876798" y="180130"/>
            <a:ext cx="3380722" cy="33807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29304" flipV="1">
            <a:off x="-18494" y="6795473"/>
            <a:ext cx="3380722" cy="33807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071268">
            <a:off x="13110" y="3292831"/>
            <a:ext cx="2608227" cy="34318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37946" y="4331050"/>
            <a:ext cx="3050054" cy="2057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6113" y="361028"/>
            <a:ext cx="7955774" cy="349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5"/>
              </a:lnSpc>
              <a:spcBef>
                <a:spcPct val="0"/>
              </a:spcBef>
            </a:pPr>
            <a:r>
              <a:rPr lang="en-US" sz="19011">
                <a:solidFill>
                  <a:srgbClr val="A987CB"/>
                </a:solidFill>
                <a:latin typeface="Sensei"/>
              </a:rPr>
              <a:t>GROZAV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15320" y="5554704"/>
            <a:ext cx="13387417" cy="293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55"/>
              </a:lnSpc>
            </a:pPr>
            <a:endParaRPr dirty="0"/>
          </a:p>
          <a:p>
            <a:pPr algn="ctr">
              <a:lnSpc>
                <a:spcPts val="12255"/>
              </a:lnSpc>
            </a:pPr>
            <a:r>
              <a:rPr lang="en-US" sz="8754" dirty="0">
                <a:solidFill>
                  <a:srgbClr val="A987CB"/>
                </a:solidFill>
                <a:latin typeface="Sensei"/>
              </a:rPr>
              <a:t>MERGI LA</a:t>
            </a:r>
          </a:p>
          <a:p>
            <a:pPr algn="ctr">
              <a:lnSpc>
                <a:spcPts val="12255"/>
              </a:lnSpc>
              <a:spcBef>
                <a:spcPct val="0"/>
              </a:spcBef>
            </a:pPr>
            <a:r>
              <a:rPr lang="en-US" sz="8754" dirty="0">
                <a:solidFill>
                  <a:srgbClr val="A987CB"/>
                </a:solidFill>
                <a:latin typeface="Sensei"/>
              </a:rPr>
              <a:t>NIVELUL URMĂTOR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561" y="4905581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6739" y="4380959"/>
            <a:ext cx="1598328" cy="1675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446" y="30791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695338" y="6942717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40396" y="8101141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5913">
            <a:off x="14506011" y="8719642"/>
            <a:ext cx="592642" cy="939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914">
            <a:off x="8553855" y="9170035"/>
            <a:ext cx="592642" cy="939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0687">
            <a:off x="2016842" y="2239410"/>
            <a:ext cx="592642" cy="939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35896">
            <a:off x="564621" y="6409314"/>
            <a:ext cx="592642" cy="939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3049">
            <a:off x="4095565" y="708672"/>
            <a:ext cx="592642" cy="9393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87387">
            <a:off x="8608555" y="198233"/>
            <a:ext cx="592642" cy="9393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86187">
            <a:off x="16239158" y="6111743"/>
            <a:ext cx="592642" cy="939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29756">
            <a:off x="15705118" y="2557790"/>
            <a:ext cx="592642" cy="9393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25370" y="2831361"/>
            <a:ext cx="10044413" cy="60083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3558" y="7707795"/>
            <a:ext cx="2984637" cy="253422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21794" y="3775642"/>
            <a:ext cx="10044413" cy="394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RoxboroughCF Bold"/>
              </a:rPr>
              <a:t>Nivelul V</a:t>
            </a:r>
          </a:p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RoxboroughCF Bold"/>
              </a:rPr>
              <a:t>Organizarea perceptivă</a:t>
            </a:r>
          </a:p>
          <a:p>
            <a:pPr algn="ctr">
              <a:lnSpc>
                <a:spcPts val="7279"/>
              </a:lnSpc>
            </a:pPr>
            <a:endParaRPr lang="en-US" sz="5999">
              <a:solidFill>
                <a:srgbClr val="000000"/>
              </a:solidFill>
              <a:latin typeface="RoxboroughCF Bold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Italics"/>
              </a:rPr>
              <a:t>Forme geometrice și culori</a:t>
            </a:r>
            <a:r>
              <a:rPr lang="en-US" sz="5199">
                <a:solidFill>
                  <a:srgbClr val="000000"/>
                </a:solidFill>
                <a:latin typeface="Canva Sans"/>
              </a:rPr>
              <a:t>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710701" y="0"/>
            <a:ext cx="2984637" cy="253422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70653" y="8020210"/>
            <a:ext cx="1912139" cy="25077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5410966" y="-391793"/>
            <a:ext cx="2515721" cy="3299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53960" y="8375172"/>
            <a:ext cx="1814268" cy="18076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14028">
            <a:off x="16118793" y="72298"/>
            <a:ext cx="1974627" cy="19674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639497">
            <a:off x="142459" y="-202317"/>
            <a:ext cx="2908802" cy="31996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639497">
            <a:off x="14365498" y="5990153"/>
            <a:ext cx="3918451" cy="43102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7258" y="89286"/>
            <a:ext cx="1825926" cy="2151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15263295" y="6247393"/>
            <a:ext cx="2642969" cy="311395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77497" y="1172894"/>
            <a:ext cx="17810503" cy="734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     La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acest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nivel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se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vor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sorta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formele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geometrice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având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ca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și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criteriu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categoria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din care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acestea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fac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parte.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RoxboroughCF Bold"/>
              </a:rPr>
              <a:t> </a:t>
            </a:r>
          </a:p>
          <a:p>
            <a:pPr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RoxboroughCF Bold Bold"/>
              </a:rPr>
              <a:t>Ce</a:t>
            </a:r>
            <a:r>
              <a:rPr lang="en-US" sz="5000" dirty="0">
                <a:solidFill>
                  <a:srgbClr val="000000"/>
                </a:solidFill>
                <a:latin typeface="RoxboroughCF Bold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xboroughCF Bold Bold"/>
              </a:rPr>
              <a:t>trebuie</a:t>
            </a:r>
            <a:r>
              <a:rPr lang="en-US" sz="5000" dirty="0">
                <a:solidFill>
                  <a:srgbClr val="000000"/>
                </a:solidFill>
                <a:latin typeface="RoxboroughCF Bold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xboroughCF Bold Bold"/>
              </a:rPr>
              <a:t>să</a:t>
            </a:r>
            <a:r>
              <a:rPr lang="en-US" sz="5000" dirty="0">
                <a:solidFill>
                  <a:srgbClr val="000000"/>
                </a:solidFill>
                <a:latin typeface="RoxboroughCF Bold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xboroughCF Bold Bold"/>
              </a:rPr>
              <a:t>faci</a:t>
            </a:r>
            <a:r>
              <a:rPr lang="en-US" sz="5000" dirty="0">
                <a:solidFill>
                  <a:srgbClr val="000000"/>
                </a:solidFill>
                <a:latin typeface="RoxboroughCF Bold Bold"/>
              </a:rPr>
              <a:t>?</a:t>
            </a:r>
          </a:p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RoxboroughCF Bold Bold"/>
              </a:rPr>
              <a:t>Pasul</a:t>
            </a:r>
            <a:r>
              <a:rPr lang="en-US" sz="4500" dirty="0">
                <a:solidFill>
                  <a:srgbClr val="000000"/>
                </a:solidFill>
                <a:latin typeface="RoxboroughCF Bold Bold"/>
              </a:rPr>
              <a:t> 1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: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Scanează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codul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QR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sau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accesează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link-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ul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aflat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pe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pagina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următoare</a:t>
            </a:r>
            <a:endParaRPr lang="en-US" sz="4500" dirty="0">
              <a:solidFill>
                <a:srgbClr val="000000"/>
              </a:solidFill>
              <a:latin typeface="RoxboroughCF Bold"/>
            </a:endParaRPr>
          </a:p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RoxboroughCF Bold Bold"/>
              </a:rPr>
              <a:t>Pasul</a:t>
            </a:r>
            <a:r>
              <a:rPr lang="en-US" sz="4500" dirty="0">
                <a:solidFill>
                  <a:srgbClr val="000000"/>
                </a:solidFill>
                <a:latin typeface="RoxboroughCF Bold Bold"/>
              </a:rPr>
              <a:t> 2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: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Citește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cu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atenție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indicațiile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primite</a:t>
            </a:r>
            <a:endParaRPr lang="en-US" sz="4500" dirty="0">
              <a:solidFill>
                <a:srgbClr val="000000"/>
              </a:solidFill>
              <a:latin typeface="RoxboroughCF Bold"/>
            </a:endParaRPr>
          </a:p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RoxboroughCF Bold Bold"/>
              </a:rPr>
              <a:t>Pasul</a:t>
            </a:r>
            <a:r>
              <a:rPr lang="en-US" sz="4500" dirty="0">
                <a:solidFill>
                  <a:srgbClr val="000000"/>
                </a:solidFill>
                <a:latin typeface="RoxboroughCF Bold Bold"/>
              </a:rPr>
              <a:t> 3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: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Concentrează-te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în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timpul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jocului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.</a:t>
            </a:r>
          </a:p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RoxboroughCF Bold Bold"/>
              </a:rPr>
              <a:t>Pasul</a:t>
            </a:r>
            <a:r>
              <a:rPr lang="en-US" sz="4500" dirty="0">
                <a:solidFill>
                  <a:srgbClr val="000000"/>
                </a:solidFill>
                <a:latin typeface="RoxboroughCF Bold Bold"/>
              </a:rPr>
              <a:t> 4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: </a:t>
            </a:r>
            <a:r>
              <a:rPr lang="en-US" sz="4500" dirty="0" err="1">
                <a:solidFill>
                  <a:srgbClr val="000000"/>
                </a:solidFill>
                <a:latin typeface="RoxboroughCF Bold"/>
              </a:rPr>
              <a:t>Distrează-te</a:t>
            </a:r>
            <a:r>
              <a:rPr lang="en-US" sz="4500" dirty="0">
                <a:solidFill>
                  <a:srgbClr val="000000"/>
                </a:solidFill>
                <a:latin typeface="RoxboroughCF Bold"/>
              </a:rPr>
              <a:t>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557722" y="6593987"/>
            <a:ext cx="3601321" cy="36285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52501" y="3167521"/>
            <a:ext cx="1853763" cy="132168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34623" y="7142030"/>
            <a:ext cx="2515721" cy="32993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5418964" y="-318272"/>
            <a:ext cx="2515721" cy="3299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48163" y="8315963"/>
            <a:ext cx="1974627" cy="19674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14028">
            <a:off x="16074047" y="376426"/>
            <a:ext cx="1974627" cy="19674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60074" y="632452"/>
            <a:ext cx="1598328" cy="16758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29598" y="632452"/>
            <a:ext cx="1598328" cy="16758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639497">
            <a:off x="-64433" y="-378757"/>
            <a:ext cx="3205354" cy="35258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639497">
            <a:off x="13830287" y="5369577"/>
            <a:ext cx="4426898" cy="48695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830" y="-49788"/>
            <a:ext cx="2172986" cy="25602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15544799" y="7103518"/>
            <a:ext cx="2642969" cy="31139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93388" y="5774626"/>
            <a:ext cx="3601321" cy="362853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670083" y="2510431"/>
            <a:ext cx="334410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A987CB"/>
                </a:solidFill>
                <a:latin typeface="Canva Sans"/>
              </a:rPr>
              <a:t>Codul</a:t>
            </a:r>
            <a:r>
              <a:rPr lang="en-US" sz="5199" dirty="0">
                <a:solidFill>
                  <a:srgbClr val="A987CB"/>
                </a:solidFill>
                <a:latin typeface="Canva Sans"/>
              </a:rPr>
              <a:t> QR:</a:t>
            </a:r>
            <a:r>
              <a:rPr lang="en-US" sz="5199" dirty="0">
                <a:solidFill>
                  <a:srgbClr val="000000"/>
                </a:solidFill>
                <a:latin typeface="Canva Sans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35155" y="7646780"/>
            <a:ext cx="7408783" cy="114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A987CB"/>
                </a:solidFill>
                <a:latin typeface="Canva Sans"/>
              </a:rPr>
              <a:t>https://wordwall.net/ro/resource/53734134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77497" y="6659971"/>
            <a:ext cx="401216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A987CB"/>
                </a:solidFill>
                <a:latin typeface="Canva Sans"/>
              </a:rPr>
              <a:t>Adresa URL:</a:t>
            </a:r>
            <a:r>
              <a:rPr lang="en-US" sz="5199">
                <a:solidFill>
                  <a:srgbClr val="000000"/>
                </a:solidFill>
                <a:latin typeface="Canva Sans"/>
              </a:rPr>
              <a:t> </a:t>
            </a:r>
          </a:p>
        </p:txBody>
      </p:sp>
      <p:pic>
        <p:nvPicPr>
          <p:cNvPr id="2050" name="Picture 2" descr="C:\Users\LORY PC\Desktop\Coduri QR\Română\Forme geometric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790700"/>
            <a:ext cx="4019550" cy="39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72988" y="3585745"/>
            <a:ext cx="3220840" cy="2846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37660">
            <a:off x="9271651" y="3635064"/>
            <a:ext cx="2746262" cy="3220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V="1">
            <a:off x="15380486" y="7289533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407033" y="-196073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1650" y="136522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6024637" y="7955462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630192" y="917"/>
            <a:ext cx="3380722" cy="33807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29304" flipV="1">
            <a:off x="-25468" y="6649006"/>
            <a:ext cx="3380722" cy="33807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071268">
            <a:off x="142319" y="3087172"/>
            <a:ext cx="2608227" cy="34318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37946" y="4331050"/>
            <a:ext cx="3050054" cy="2057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6113" y="361028"/>
            <a:ext cx="7955774" cy="349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5"/>
              </a:lnSpc>
              <a:spcBef>
                <a:spcPct val="0"/>
              </a:spcBef>
            </a:pPr>
            <a:r>
              <a:rPr lang="en-US" sz="19011">
                <a:solidFill>
                  <a:srgbClr val="A987CB"/>
                </a:solidFill>
                <a:latin typeface="Sensei"/>
              </a:rPr>
              <a:t>GROZAV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56050" y="5429215"/>
            <a:ext cx="13387417" cy="293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55"/>
              </a:lnSpc>
            </a:pPr>
            <a:endParaRPr dirty="0"/>
          </a:p>
          <a:p>
            <a:pPr algn="ctr">
              <a:lnSpc>
                <a:spcPts val="12255"/>
              </a:lnSpc>
            </a:pPr>
            <a:r>
              <a:rPr lang="en-US" sz="8754" dirty="0">
                <a:solidFill>
                  <a:srgbClr val="A987CB"/>
                </a:solidFill>
                <a:latin typeface="Sensei"/>
              </a:rPr>
              <a:t>MERGI LA</a:t>
            </a:r>
          </a:p>
          <a:p>
            <a:pPr algn="ctr">
              <a:lnSpc>
                <a:spcPts val="12255"/>
              </a:lnSpc>
              <a:spcBef>
                <a:spcPct val="0"/>
              </a:spcBef>
            </a:pPr>
            <a:r>
              <a:rPr lang="en-US" sz="8754" dirty="0">
                <a:solidFill>
                  <a:srgbClr val="A987CB"/>
                </a:solidFill>
                <a:latin typeface="Sensei"/>
              </a:rPr>
              <a:t>NIVELUL URMĂTOR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561" y="4905581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6739" y="4380959"/>
            <a:ext cx="1598328" cy="1675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531805" y="6987693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72899" y="7856022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5913">
            <a:off x="14506011" y="8719642"/>
            <a:ext cx="592642" cy="939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914">
            <a:off x="8553855" y="9170035"/>
            <a:ext cx="592642" cy="939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0687">
            <a:off x="2016842" y="2239410"/>
            <a:ext cx="592642" cy="939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35896">
            <a:off x="564621" y="6409314"/>
            <a:ext cx="592642" cy="939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3049">
            <a:off x="4095565" y="708672"/>
            <a:ext cx="592642" cy="9393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87387">
            <a:off x="8608555" y="198233"/>
            <a:ext cx="592642" cy="9393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86187">
            <a:off x="16239158" y="6111743"/>
            <a:ext cx="592642" cy="939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29756">
            <a:off x="15705118" y="2557790"/>
            <a:ext cx="592642" cy="9393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25370" y="2831361"/>
            <a:ext cx="10044413" cy="60083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3558" y="7707795"/>
            <a:ext cx="2984637" cy="253422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21794" y="3775642"/>
            <a:ext cx="10044413" cy="399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RoxboroughCF Bold"/>
              </a:rPr>
              <a:t>Nivelul VI</a:t>
            </a:r>
          </a:p>
          <a:p>
            <a:pPr algn="ctr">
              <a:lnSpc>
                <a:spcPts val="8399"/>
              </a:lnSpc>
            </a:pPr>
            <a:endParaRPr lang="en-US" sz="5999">
              <a:solidFill>
                <a:srgbClr val="000000"/>
              </a:solidFill>
              <a:latin typeface="RoxboroughCF Bold"/>
            </a:endParaRP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lata"/>
              </a:rPr>
              <a:t>Organizarea spațiului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Italics"/>
              </a:rPr>
              <a:t>Ordinea din camera mea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710701" y="0"/>
            <a:ext cx="2984637" cy="253422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15380486" y="7302889"/>
            <a:ext cx="2515721" cy="32993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391793" y="-391793"/>
            <a:ext cx="2515721" cy="3299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82004" y="252402"/>
            <a:ext cx="1974627" cy="19674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317472" y="8544616"/>
            <a:ext cx="1695310" cy="16891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6042826" y="-83781"/>
            <a:ext cx="2245174" cy="22451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29304" flipV="1">
            <a:off x="-170895" y="6851172"/>
            <a:ext cx="3380722" cy="33807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071268">
            <a:off x="-144011" y="3489754"/>
            <a:ext cx="2608227" cy="3431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554965" flipH="1">
            <a:off x="16759816" y="3649968"/>
            <a:ext cx="1401972" cy="18446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75953" y="5205694"/>
            <a:ext cx="3933746" cy="11899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94204" y="5675382"/>
            <a:ext cx="4603972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82368" y="2066144"/>
            <a:ext cx="17527331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Privește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cu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atenție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imaginea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de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pe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pagina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următoare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.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Numește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cel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puțin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2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obiecte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care se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află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în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camera ta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și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care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îți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distrag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atenția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atunci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când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 </a:t>
            </a:r>
            <a:r>
              <a:rPr lang="en-US" sz="5199" dirty="0" err="1">
                <a:solidFill>
                  <a:srgbClr val="831CEB"/>
                </a:solidFill>
                <a:latin typeface="Canva Sans"/>
              </a:rPr>
              <a:t>înveți</a:t>
            </a:r>
            <a:r>
              <a:rPr lang="en-US" sz="5199" dirty="0">
                <a:solidFill>
                  <a:srgbClr val="831CEB"/>
                </a:solidFill>
                <a:latin typeface="Canva Sans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219"/>
          <a:stretch>
            <a:fillRect/>
          </a:stretch>
        </p:blipFill>
        <p:spPr>
          <a:xfrm>
            <a:off x="1403650" y="3315746"/>
            <a:ext cx="4144524" cy="1673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 flipV="1">
            <a:off x="16005849" y="8004849"/>
            <a:ext cx="1974627" cy="25896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 flipH="1">
            <a:off x="273128" y="-189309"/>
            <a:ext cx="1949489" cy="25567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-2919" y="41020"/>
            <a:ext cx="1606040" cy="1600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456411" y="8535033"/>
            <a:ext cx="1534885" cy="15293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251" y="8150077"/>
            <a:ext cx="1877821" cy="21369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17796" y="3315746"/>
            <a:ext cx="6071329" cy="6971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97525" y="38100"/>
            <a:ext cx="3473203" cy="37164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960336" y="1012071"/>
            <a:ext cx="3031151" cy="23036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879833" y="3583712"/>
            <a:ext cx="4341867" cy="35874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383902" y="5675382"/>
            <a:ext cx="1065102" cy="9745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74677" y="7171180"/>
            <a:ext cx="1685659" cy="16561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87400" y="8070555"/>
            <a:ext cx="1947701" cy="22164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3693896" y="7289453"/>
            <a:ext cx="1756445" cy="1519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548174" y="5457304"/>
            <a:ext cx="2245178" cy="342775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72988" y="3585745"/>
            <a:ext cx="3220840" cy="2846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37660">
            <a:off x="9271651" y="3635064"/>
            <a:ext cx="2746262" cy="3220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V="1">
            <a:off x="15380486" y="7190107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391793" y="-353693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282004" y="136522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6317469" y="8544618"/>
            <a:ext cx="1696530" cy="16903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630192" y="42052"/>
            <a:ext cx="3380722" cy="33807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29304" flipV="1">
            <a:off x="-40709" y="6851172"/>
            <a:ext cx="3380722" cy="33807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071268">
            <a:off x="142317" y="3157031"/>
            <a:ext cx="2608227" cy="34318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237946" y="4331050"/>
            <a:ext cx="3050054" cy="2057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6113" y="361028"/>
            <a:ext cx="7955774" cy="349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5"/>
              </a:lnSpc>
              <a:spcBef>
                <a:spcPct val="0"/>
              </a:spcBef>
            </a:pPr>
            <a:r>
              <a:rPr lang="en-US" sz="19011">
                <a:solidFill>
                  <a:srgbClr val="A987CB"/>
                </a:solidFill>
                <a:latin typeface="Sensei"/>
              </a:rPr>
              <a:t>GROZAV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24233" y="6308160"/>
            <a:ext cx="12969590" cy="2838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55"/>
              </a:lnSpc>
            </a:pPr>
            <a:r>
              <a:rPr lang="en-US" sz="8754">
                <a:solidFill>
                  <a:srgbClr val="A987CB"/>
                </a:solidFill>
                <a:latin typeface="Sensei"/>
              </a:rPr>
              <a:t>AI AJUNS LA ULTIMUL</a:t>
            </a:r>
          </a:p>
          <a:p>
            <a:pPr algn="ctr">
              <a:lnSpc>
                <a:spcPts val="12255"/>
              </a:lnSpc>
              <a:spcBef>
                <a:spcPct val="0"/>
              </a:spcBef>
            </a:pPr>
            <a:r>
              <a:rPr lang="en-US" sz="8754">
                <a:solidFill>
                  <a:srgbClr val="A987CB"/>
                </a:solidFill>
                <a:latin typeface="Sensei"/>
              </a:rPr>
              <a:t>NIVEL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561" y="4905581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6739" y="4380959"/>
            <a:ext cx="1598328" cy="1675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446" y="122615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672701" y="6831361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34715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00959" y="7782208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5913">
            <a:off x="14506011" y="8719642"/>
            <a:ext cx="592642" cy="939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914">
            <a:off x="8553855" y="9170035"/>
            <a:ext cx="592642" cy="939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0687">
            <a:off x="1782807" y="2784101"/>
            <a:ext cx="592642" cy="939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35896">
            <a:off x="564621" y="6409314"/>
            <a:ext cx="592642" cy="939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3049">
            <a:off x="4095565" y="708672"/>
            <a:ext cx="592642" cy="9393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87387">
            <a:off x="8608555" y="198233"/>
            <a:ext cx="592642" cy="9393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86187">
            <a:off x="16239158" y="6111743"/>
            <a:ext cx="592642" cy="939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29756">
            <a:off x="15705118" y="2557790"/>
            <a:ext cx="592642" cy="9393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25370" y="2831361"/>
            <a:ext cx="10044413" cy="60083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3558" y="7707795"/>
            <a:ext cx="2984637" cy="253422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21794" y="3352920"/>
            <a:ext cx="10044413" cy="394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RoxboroughCF Bold"/>
              </a:rPr>
              <a:t>Nivelul I</a:t>
            </a:r>
          </a:p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RoxboroughCF Bold Bold"/>
              </a:rPr>
              <a:t>Motricitatea generală</a:t>
            </a:r>
          </a:p>
          <a:p>
            <a:pPr algn="ctr">
              <a:lnSpc>
                <a:spcPts val="7279"/>
              </a:lnSpc>
            </a:pPr>
            <a:endParaRPr lang="en-US" sz="5999">
              <a:solidFill>
                <a:srgbClr val="000000"/>
              </a:solidFill>
              <a:latin typeface="RoxboroughCF Bold Bold"/>
            </a:endParaRPr>
          </a:p>
          <a:p>
            <a:pPr algn="ctr">
              <a:lnSpc>
                <a:spcPts val="7279"/>
              </a:lnSpc>
            </a:pPr>
            <a:endParaRPr lang="en-US" sz="5999">
              <a:solidFill>
                <a:srgbClr val="000000"/>
              </a:solidFill>
              <a:latin typeface="RoxboroughCF Bold Bold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710701" y="0"/>
            <a:ext cx="2984637" cy="253422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338831" y="6387814"/>
            <a:ext cx="100444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Italics"/>
              </a:rPr>
              <a:t>Fă ca mine!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6739" y="4380959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879" y="39131"/>
            <a:ext cx="2515721" cy="3299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672701" y="6878987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74627" cy="19674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31919" y="7991185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5913">
            <a:off x="14506011" y="8719642"/>
            <a:ext cx="592642" cy="9393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914">
            <a:off x="8553855" y="9170035"/>
            <a:ext cx="592642" cy="939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0687">
            <a:off x="2016842" y="2239410"/>
            <a:ext cx="592642" cy="939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35896">
            <a:off x="564621" y="6409314"/>
            <a:ext cx="592642" cy="939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3049">
            <a:off x="4095565" y="708672"/>
            <a:ext cx="592642" cy="939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87387">
            <a:off x="8608555" y="198233"/>
            <a:ext cx="592642" cy="9393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86187">
            <a:off x="16239158" y="6111743"/>
            <a:ext cx="592642" cy="9393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29756">
            <a:off x="15705118" y="2557790"/>
            <a:ext cx="592642" cy="939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14373" y="1469431"/>
            <a:ext cx="11488647" cy="68723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3558" y="7707795"/>
            <a:ext cx="2984637" cy="253422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476425" y="2202422"/>
            <a:ext cx="12000314" cy="394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RoxboroughCF Bold"/>
              </a:rPr>
              <a:t>Nivelul VII</a:t>
            </a:r>
          </a:p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RoxboroughCF Bold"/>
              </a:rPr>
              <a:t>Organizarea timpului</a:t>
            </a:r>
          </a:p>
          <a:p>
            <a:pPr algn="ctr">
              <a:lnSpc>
                <a:spcPts val="7279"/>
              </a:lnSpc>
            </a:pPr>
            <a:endParaRPr lang="en-US" sz="5999">
              <a:solidFill>
                <a:srgbClr val="000000"/>
              </a:solidFill>
              <a:latin typeface="RoxboroughCF Bold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Italics"/>
              </a:rPr>
              <a:t>Programul meu într-o zi de școală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710701" y="0"/>
            <a:ext cx="2984637" cy="253422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6739" y="4380959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8058"/>
            <a:ext cx="2515721" cy="3299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672701" y="6998646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74627" cy="19674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75619" y="7912893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5913">
            <a:off x="14506011" y="8719642"/>
            <a:ext cx="592642" cy="9393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914">
            <a:off x="8553855" y="9170035"/>
            <a:ext cx="592642" cy="939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0687">
            <a:off x="2016842" y="2239410"/>
            <a:ext cx="592642" cy="939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35896">
            <a:off x="6664498" y="8078737"/>
            <a:ext cx="592642" cy="939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3049">
            <a:off x="4095565" y="708672"/>
            <a:ext cx="592642" cy="939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87387">
            <a:off x="8608555" y="198233"/>
            <a:ext cx="592642" cy="9393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86187">
            <a:off x="16239158" y="6111743"/>
            <a:ext cx="592642" cy="9393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29756">
            <a:off x="15705118" y="2557790"/>
            <a:ext cx="592642" cy="939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3558" y="7707795"/>
            <a:ext cx="2984637" cy="25342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710701" y="0"/>
            <a:ext cx="2984637" cy="253422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67865" y="786859"/>
            <a:ext cx="16952270" cy="707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C643ED"/>
                </a:solidFill>
                <a:latin typeface="RoxboroughCF Bold"/>
              </a:rPr>
              <a:t>Hai să ne jucăm!</a:t>
            </a:r>
          </a:p>
          <a:p>
            <a:pPr algn="ctr">
              <a:lnSpc>
                <a:spcPts val="7000"/>
              </a:lnSpc>
            </a:pPr>
            <a:endParaRPr lang="en-US" sz="5000">
              <a:solidFill>
                <a:srgbClr val="C643ED"/>
              </a:solidFill>
              <a:latin typeface="RoxboroughCF Bold"/>
            </a:endParaRP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C643ED"/>
                </a:solidFill>
                <a:latin typeface="RoxboroughCF Bold"/>
              </a:rPr>
              <a:t>Ce trebuie să faci?</a:t>
            </a:r>
          </a:p>
          <a:p>
            <a:pPr>
              <a:lnSpc>
                <a:spcPts val="7000"/>
              </a:lnSpc>
            </a:pPr>
            <a:r>
              <a:rPr lang="en-US" sz="5000">
                <a:solidFill>
                  <a:srgbClr val="C643ED"/>
                </a:solidFill>
                <a:latin typeface="RoxboroughCF Bold Bold"/>
              </a:rPr>
              <a:t>Pasul 1</a:t>
            </a:r>
            <a:r>
              <a:rPr lang="en-US" sz="5000">
                <a:solidFill>
                  <a:srgbClr val="C643ED"/>
                </a:solidFill>
                <a:latin typeface="RoxboroughCF Bold"/>
              </a:rPr>
              <a:t>: Acceasează link-ul sau scanează codul QR,  aflat pe pagina următoare.</a:t>
            </a:r>
          </a:p>
          <a:p>
            <a:pPr>
              <a:lnSpc>
                <a:spcPts val="7000"/>
              </a:lnSpc>
            </a:pPr>
            <a:r>
              <a:rPr lang="en-US" sz="5000">
                <a:solidFill>
                  <a:srgbClr val="C643ED"/>
                </a:solidFill>
                <a:latin typeface="RoxboroughCF Bold Bold"/>
              </a:rPr>
              <a:t>Pasul 2</a:t>
            </a:r>
            <a:r>
              <a:rPr lang="en-US" sz="5000">
                <a:solidFill>
                  <a:srgbClr val="C643ED"/>
                </a:solidFill>
                <a:latin typeface="RoxboroughCF Bold"/>
              </a:rPr>
              <a:t>: Urmează instrucțiunile primite.</a:t>
            </a:r>
          </a:p>
          <a:p>
            <a:pPr>
              <a:lnSpc>
                <a:spcPts val="7000"/>
              </a:lnSpc>
            </a:pPr>
            <a:r>
              <a:rPr lang="en-US" sz="5000">
                <a:solidFill>
                  <a:srgbClr val="C643ED"/>
                </a:solidFill>
                <a:latin typeface="RoxboroughCF Bold Bold"/>
              </a:rPr>
              <a:t>Pasul 3</a:t>
            </a:r>
            <a:r>
              <a:rPr lang="en-US" sz="5000">
                <a:solidFill>
                  <a:srgbClr val="C643ED"/>
                </a:solidFill>
                <a:latin typeface="RoxboroughCF Bold"/>
              </a:rPr>
              <a:t>: Relaxează-te și bucură-te de joc!</a:t>
            </a:r>
          </a:p>
          <a:p>
            <a:pPr algn="ctr">
              <a:lnSpc>
                <a:spcPts val="7000"/>
              </a:lnSpc>
            </a:pPr>
            <a:endParaRPr lang="en-US" sz="5000">
              <a:solidFill>
                <a:srgbClr val="C643ED"/>
              </a:solidFill>
              <a:latin typeface="RoxboroughCF 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933478" y="5743498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87204"/>
            <a:ext cx="2515721" cy="3299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672701" y="6967206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74627" cy="19674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40479" y="7774180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5913">
            <a:off x="14506011" y="8719642"/>
            <a:ext cx="592642" cy="9393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914">
            <a:off x="8553855" y="9170035"/>
            <a:ext cx="592642" cy="939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0687">
            <a:off x="2016842" y="2239410"/>
            <a:ext cx="592642" cy="939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35896">
            <a:off x="6664498" y="8078737"/>
            <a:ext cx="592642" cy="939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3049">
            <a:off x="4095565" y="708672"/>
            <a:ext cx="592642" cy="939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87387">
            <a:off x="8608555" y="198233"/>
            <a:ext cx="592642" cy="9393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86187">
            <a:off x="16239158" y="6111743"/>
            <a:ext cx="592642" cy="9393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29756">
            <a:off x="15705118" y="2557790"/>
            <a:ext cx="592642" cy="939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3558" y="7707795"/>
            <a:ext cx="2984637" cy="25342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291265" y="1178345"/>
            <a:ext cx="2984637" cy="253422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380642" y="5952019"/>
            <a:ext cx="363724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C620CF"/>
                </a:solidFill>
                <a:latin typeface="Alata"/>
              </a:rPr>
              <a:t>Adresa URL:</a:t>
            </a:r>
            <a:r>
              <a:rPr lang="en-US" sz="5000">
                <a:solidFill>
                  <a:srgbClr val="000000"/>
                </a:solidFill>
                <a:latin typeface="Alata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27482" y="6643873"/>
            <a:ext cx="7192168" cy="109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600" dirty="0"/>
              <a:t>wordwall.net/</a:t>
            </a:r>
            <a:r>
              <a:rPr lang="en-US" sz="3600" dirty="0" err="1"/>
              <a:t>ro</a:t>
            </a:r>
            <a:r>
              <a:rPr lang="en-US" sz="3600" dirty="0"/>
              <a:t>/resource/43468611</a:t>
            </a:r>
          </a:p>
          <a:p>
            <a:pPr>
              <a:lnSpc>
                <a:spcPts val="4620"/>
              </a:lnSpc>
            </a:pPr>
            <a:endParaRPr lang="en-US" sz="3300" dirty="0">
              <a:solidFill>
                <a:srgbClr val="C643ED"/>
              </a:solidFill>
              <a:latin typeface="Alat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21161" y="1862672"/>
            <a:ext cx="363724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C620CF"/>
                </a:solidFill>
                <a:latin typeface="Alata"/>
              </a:rPr>
              <a:t>Adresa URL:</a:t>
            </a:r>
            <a:r>
              <a:rPr lang="en-US" sz="5000">
                <a:solidFill>
                  <a:srgbClr val="000000"/>
                </a:solidFill>
                <a:latin typeface="Alata"/>
              </a:rPr>
              <a:t> </a:t>
            </a:r>
          </a:p>
        </p:txBody>
      </p:sp>
      <p:pic>
        <p:nvPicPr>
          <p:cNvPr id="3074" name="Picture 2" descr="C:\Users\LORY PC\Desktop\Coduri QR\Română\Program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1849972"/>
            <a:ext cx="3701081" cy="375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70133" y="-142875"/>
            <a:ext cx="4547735" cy="142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3"/>
              </a:lnSpc>
              <a:spcBef>
                <a:spcPct val="0"/>
              </a:spcBef>
            </a:pPr>
            <a:r>
              <a:rPr lang="en-US" sz="7102">
                <a:solidFill>
                  <a:srgbClr val="A987CB"/>
                </a:solidFill>
                <a:latin typeface="Sensei"/>
              </a:rPr>
              <a:t>FELICITĂRI!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15250793" y="7255580"/>
            <a:ext cx="2515721" cy="3299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450841" y="-360227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81114" y="294238"/>
            <a:ext cx="1974627" cy="19674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693610" y="7921509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42108">
            <a:off x="-218869" y="6411955"/>
            <a:ext cx="4403159" cy="35445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78476" flipV="1">
            <a:off x="12709422" y="72421"/>
            <a:ext cx="5800446" cy="4669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2539" y="989758"/>
            <a:ext cx="3482483" cy="46830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18679" y="1703047"/>
            <a:ext cx="1936829" cy="4144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4589" y="6468289"/>
            <a:ext cx="2608227" cy="34318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884109" flipV="1">
            <a:off x="14769401" y="-437979"/>
            <a:ext cx="2608227" cy="343187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68428" y="976911"/>
            <a:ext cx="15713808" cy="952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2"/>
              </a:lnSpc>
            </a:pPr>
            <a:r>
              <a:rPr lang="en-US" sz="3473">
                <a:solidFill>
                  <a:srgbClr val="A987CB"/>
                </a:solidFill>
                <a:latin typeface="Sensei"/>
              </a:rPr>
              <a:t>AI PARCURS TOATE CELE 7 NIVELE ALE JOCULUI!</a:t>
            </a:r>
          </a:p>
          <a:p>
            <a:pPr algn="ctr">
              <a:lnSpc>
                <a:spcPts val="13898"/>
              </a:lnSpc>
              <a:spcBef>
                <a:spcPct val="0"/>
              </a:spcBef>
            </a:pPr>
            <a:endParaRPr lang="en-US" sz="3473">
              <a:solidFill>
                <a:srgbClr val="A987CB"/>
              </a:solidFill>
              <a:latin typeface="Sensei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056743" y="3783813"/>
            <a:ext cx="4740840" cy="64173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730434" y="4666696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446" y="140233"/>
            <a:ext cx="2515721" cy="3299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670532" y="6875797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6372" y="0"/>
            <a:ext cx="1974627" cy="19674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16679" y="7774180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83306" y="6883536"/>
            <a:ext cx="2450494" cy="34034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>
            <a:off x="14041694" y="75971"/>
            <a:ext cx="3257590" cy="35905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575913">
            <a:off x="14506011" y="8719642"/>
            <a:ext cx="592642" cy="939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079914">
            <a:off x="8553855" y="9170035"/>
            <a:ext cx="592642" cy="939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260687">
            <a:off x="1782807" y="2784101"/>
            <a:ext cx="592642" cy="939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5896">
            <a:off x="564621" y="6409314"/>
            <a:ext cx="592642" cy="9393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3049">
            <a:off x="4867155" y="4197023"/>
            <a:ext cx="592642" cy="9393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387387">
            <a:off x="8608555" y="198233"/>
            <a:ext cx="592642" cy="939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86187">
            <a:off x="16482332" y="6712938"/>
            <a:ext cx="592642" cy="9393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529756">
            <a:off x="15705118" y="2557790"/>
            <a:ext cx="592642" cy="9393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758345" y="2736226"/>
            <a:ext cx="3056432" cy="34341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519089" y="6878987"/>
            <a:ext cx="3069025" cy="31000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64679" y="6581416"/>
            <a:ext cx="3510205" cy="18428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/>
          <a:srcRect t="333" b="333"/>
          <a:stretch>
            <a:fillRect/>
          </a:stretch>
        </p:blipFill>
        <p:spPr>
          <a:xfrm>
            <a:off x="14832812" y="3683878"/>
            <a:ext cx="2239887" cy="29865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763948" y="817578"/>
            <a:ext cx="3818687" cy="6061409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175792" y="722328"/>
            <a:ext cx="1169909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A987CB"/>
                </a:solidFill>
                <a:latin typeface="Canva Sans"/>
              </a:rPr>
              <a:t>Imită cel puțin o mișcare dintre cele ilustrate în imagini.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72988" y="3585745"/>
            <a:ext cx="3220840" cy="2846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37660">
            <a:off x="9271651" y="3635064"/>
            <a:ext cx="2746262" cy="3220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V="1">
            <a:off x="15380486" y="7190107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467991" y="-202607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225010" y="296038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6300696" y="8163167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906251" y="106281"/>
            <a:ext cx="3380722" cy="33807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29304" flipV="1">
            <a:off x="-94695" y="6776948"/>
            <a:ext cx="3380722" cy="33807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071268">
            <a:off x="-83055" y="3162938"/>
            <a:ext cx="2608227" cy="34318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37946" y="4331050"/>
            <a:ext cx="3050054" cy="2057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6113" y="361028"/>
            <a:ext cx="7955774" cy="349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5"/>
              </a:lnSpc>
              <a:spcBef>
                <a:spcPct val="0"/>
              </a:spcBef>
            </a:pPr>
            <a:r>
              <a:rPr lang="en-US" sz="19011">
                <a:solidFill>
                  <a:srgbClr val="A987CB"/>
                </a:solidFill>
                <a:latin typeface="Sensei"/>
              </a:rPr>
              <a:t>GROZAV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01629" y="5536179"/>
            <a:ext cx="13387417" cy="293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55"/>
              </a:lnSpc>
            </a:pPr>
            <a:endParaRPr dirty="0"/>
          </a:p>
          <a:p>
            <a:pPr algn="ctr">
              <a:lnSpc>
                <a:spcPts val="12255"/>
              </a:lnSpc>
            </a:pPr>
            <a:r>
              <a:rPr lang="en-US" sz="8754" dirty="0">
                <a:solidFill>
                  <a:srgbClr val="A987CB"/>
                </a:solidFill>
                <a:latin typeface="Sensei"/>
              </a:rPr>
              <a:t>MERGI LA</a:t>
            </a:r>
          </a:p>
          <a:p>
            <a:pPr algn="ctr">
              <a:lnSpc>
                <a:spcPts val="12255"/>
              </a:lnSpc>
              <a:spcBef>
                <a:spcPct val="0"/>
              </a:spcBef>
            </a:pPr>
            <a:r>
              <a:rPr lang="en-US" sz="8754" dirty="0">
                <a:solidFill>
                  <a:srgbClr val="A987CB"/>
                </a:solidFill>
                <a:latin typeface="Sensei"/>
              </a:rPr>
              <a:t>NIVELUL URMĂTOR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561" y="4905581"/>
            <a:ext cx="1598328" cy="167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6739" y="4380959"/>
            <a:ext cx="1598328" cy="1675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758" y="39131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695338" y="6987349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83390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46335" y="8189004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5913">
            <a:off x="14506011" y="8719642"/>
            <a:ext cx="592642" cy="939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914">
            <a:off x="8553855" y="9170035"/>
            <a:ext cx="592642" cy="939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0687">
            <a:off x="1782807" y="2784101"/>
            <a:ext cx="592642" cy="939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35896">
            <a:off x="564621" y="6409314"/>
            <a:ext cx="592642" cy="939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3049">
            <a:off x="4095565" y="708672"/>
            <a:ext cx="592642" cy="9393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87387">
            <a:off x="8608555" y="198233"/>
            <a:ext cx="592642" cy="9393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86187">
            <a:off x="16239158" y="6111743"/>
            <a:ext cx="592642" cy="939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29756">
            <a:off x="15705118" y="2557790"/>
            <a:ext cx="592642" cy="9393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25370" y="2831361"/>
            <a:ext cx="10044413" cy="60083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3558" y="7707795"/>
            <a:ext cx="2984637" cy="253422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432326" y="3801649"/>
            <a:ext cx="10044413" cy="394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RoxboroughCF Bold"/>
              </a:rPr>
              <a:t>Nivelul II</a:t>
            </a:r>
          </a:p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RoxboroughCF Bold Bold"/>
              </a:rPr>
              <a:t>Motricitatea fină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Italics"/>
              </a:rPr>
              <a:t>Cuburi de construcție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Italics"/>
              </a:rPr>
              <a:t>Jocul pompoanelor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710701" y="0"/>
            <a:ext cx="2984637" cy="25342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15250793" y="7233229"/>
            <a:ext cx="2515721" cy="32993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37789" y="0"/>
            <a:ext cx="29523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3382" flipH="1">
            <a:off x="12812694" y="-103326"/>
            <a:ext cx="2952369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302507" y="-375356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5265">
            <a:off x="1999961" y="3028083"/>
            <a:ext cx="298028" cy="2839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5265">
            <a:off x="1594150" y="3146400"/>
            <a:ext cx="298028" cy="2839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5265">
            <a:off x="2376163" y="2918398"/>
            <a:ext cx="298028" cy="2839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35338" y="8223391"/>
            <a:ext cx="1974627" cy="19674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6138700" y="406667"/>
            <a:ext cx="1974627" cy="19674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4465869" y="-1724777"/>
            <a:ext cx="9580423" cy="13585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206584" y="3167562"/>
            <a:ext cx="1228883" cy="13793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206584" y="6245663"/>
            <a:ext cx="1228883" cy="13793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206584" y="4704380"/>
            <a:ext cx="1228883" cy="1379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111012" y="7697853"/>
            <a:ext cx="1420025" cy="162036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1052977">
            <a:off x="2025084" y="3004875"/>
            <a:ext cx="253725" cy="28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645">
                <a:solidFill>
                  <a:srgbClr val="F3F1F5"/>
                </a:solidFill>
                <a:latin typeface="Sensei"/>
              </a:rPr>
              <a:t>B.</a:t>
            </a:r>
          </a:p>
        </p:txBody>
      </p:sp>
      <p:sp>
        <p:nvSpPr>
          <p:cNvPr id="17" name="TextBox 17"/>
          <p:cNvSpPr txBox="1"/>
          <p:nvPr/>
        </p:nvSpPr>
        <p:spPr>
          <a:xfrm rot="-1052977">
            <a:off x="1619274" y="3123192"/>
            <a:ext cx="253725" cy="28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645">
                <a:solidFill>
                  <a:srgbClr val="F3F1F5"/>
                </a:solidFill>
                <a:latin typeface="Sensei"/>
              </a:rPr>
              <a:t>A.</a:t>
            </a:r>
          </a:p>
        </p:txBody>
      </p:sp>
      <p:sp>
        <p:nvSpPr>
          <p:cNvPr id="18" name="TextBox 18"/>
          <p:cNvSpPr txBox="1"/>
          <p:nvPr/>
        </p:nvSpPr>
        <p:spPr>
          <a:xfrm rot="-1052977">
            <a:off x="2401287" y="2895190"/>
            <a:ext cx="253725" cy="28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645">
                <a:solidFill>
                  <a:srgbClr val="F3F1F5"/>
                </a:solidFill>
                <a:latin typeface="Sensei"/>
              </a:rPr>
              <a:t>C.</a:t>
            </a:r>
          </a:p>
        </p:txBody>
      </p:sp>
      <p:sp>
        <p:nvSpPr>
          <p:cNvPr id="19" name="TextBox 19"/>
          <p:cNvSpPr txBox="1"/>
          <p:nvPr/>
        </p:nvSpPr>
        <p:spPr>
          <a:xfrm rot="-150806">
            <a:off x="4243217" y="7181042"/>
            <a:ext cx="1024486" cy="130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6"/>
              </a:lnSpc>
              <a:spcBef>
                <a:spcPct val="0"/>
              </a:spcBef>
            </a:pPr>
            <a:r>
              <a:rPr lang="en-US" sz="7626">
                <a:solidFill>
                  <a:srgbClr val="F3F1F5"/>
                </a:solidFill>
                <a:latin typeface="Sensei"/>
              </a:rPr>
              <a:t>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443701" y="2393419"/>
            <a:ext cx="6571740" cy="6679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3"/>
              </a:lnSpc>
            </a:pPr>
            <a:r>
              <a:rPr lang="en-US" sz="3802">
                <a:solidFill>
                  <a:srgbClr val="7B26D1"/>
                </a:solidFill>
                <a:latin typeface="Alata"/>
              </a:rPr>
              <a:t>Vei avea nevoie de: </a:t>
            </a:r>
          </a:p>
          <a:p>
            <a:pPr algn="ctr">
              <a:lnSpc>
                <a:spcPts val="5323"/>
              </a:lnSpc>
            </a:pPr>
            <a:endParaRPr lang="en-US" sz="3802">
              <a:solidFill>
                <a:srgbClr val="7B26D1"/>
              </a:solidFill>
              <a:latin typeface="Alata"/>
            </a:endParaRPr>
          </a:p>
          <a:p>
            <a:pPr>
              <a:lnSpc>
                <a:spcPts val="5323"/>
              </a:lnSpc>
            </a:pPr>
            <a:r>
              <a:rPr lang="en-US" sz="3802">
                <a:solidFill>
                  <a:srgbClr val="7B26D1"/>
                </a:solidFill>
                <a:latin typeface="Alata"/>
              </a:rPr>
              <a:t>3 cuburi de culoare roșie</a:t>
            </a:r>
          </a:p>
          <a:p>
            <a:pPr>
              <a:lnSpc>
                <a:spcPts val="5323"/>
              </a:lnSpc>
            </a:pPr>
            <a:endParaRPr lang="en-US" sz="3802">
              <a:solidFill>
                <a:srgbClr val="7B26D1"/>
              </a:solidFill>
              <a:latin typeface="Alata"/>
            </a:endParaRPr>
          </a:p>
          <a:p>
            <a:pPr>
              <a:lnSpc>
                <a:spcPts val="5323"/>
              </a:lnSpc>
            </a:pPr>
            <a:r>
              <a:rPr lang="en-US" sz="3802">
                <a:solidFill>
                  <a:srgbClr val="7B26D1"/>
                </a:solidFill>
                <a:latin typeface="Alata"/>
              </a:rPr>
              <a:t>2 cuburi de culoare galbenă</a:t>
            </a:r>
          </a:p>
          <a:p>
            <a:pPr>
              <a:lnSpc>
                <a:spcPts val="5323"/>
              </a:lnSpc>
            </a:pPr>
            <a:endParaRPr lang="en-US" sz="3802">
              <a:solidFill>
                <a:srgbClr val="7B26D1"/>
              </a:solidFill>
              <a:latin typeface="Alata"/>
            </a:endParaRPr>
          </a:p>
          <a:p>
            <a:pPr>
              <a:lnSpc>
                <a:spcPts val="5323"/>
              </a:lnSpc>
            </a:pPr>
            <a:r>
              <a:rPr lang="en-US" sz="3802">
                <a:solidFill>
                  <a:srgbClr val="7B26D1"/>
                </a:solidFill>
                <a:latin typeface="Alata"/>
              </a:rPr>
              <a:t>2 cuburi de culoare albastră</a:t>
            </a:r>
          </a:p>
          <a:p>
            <a:pPr>
              <a:lnSpc>
                <a:spcPts val="5323"/>
              </a:lnSpc>
            </a:pPr>
            <a:endParaRPr lang="en-US" sz="3802">
              <a:solidFill>
                <a:srgbClr val="7B26D1"/>
              </a:solidFill>
              <a:latin typeface="Alata"/>
            </a:endParaRPr>
          </a:p>
          <a:p>
            <a:pPr>
              <a:lnSpc>
                <a:spcPts val="5323"/>
              </a:lnSpc>
            </a:pPr>
            <a:r>
              <a:rPr lang="en-US" sz="3802">
                <a:solidFill>
                  <a:srgbClr val="7B26D1"/>
                </a:solidFill>
                <a:latin typeface="Alata"/>
              </a:rPr>
              <a:t>2 cuburi de culoare verde</a:t>
            </a:r>
          </a:p>
          <a:p>
            <a:pPr>
              <a:lnSpc>
                <a:spcPts val="5323"/>
              </a:lnSpc>
            </a:pPr>
            <a:endParaRPr lang="en-US" sz="3802">
              <a:solidFill>
                <a:srgbClr val="7B26D1"/>
              </a:solidFill>
              <a:latin typeface="Alat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706167" y="1274298"/>
            <a:ext cx="692920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C643ED"/>
                </a:solidFill>
                <a:latin typeface="Canva Sans Italics"/>
              </a:rPr>
              <a:t>Cuburi de construcție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15380486" y="7341386"/>
            <a:ext cx="2515721" cy="32993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37789" y="0"/>
            <a:ext cx="29523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3382" flipH="1">
            <a:off x="13026427" y="251002"/>
            <a:ext cx="2952369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422273" y="-177235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5265">
            <a:off x="1999961" y="3028083"/>
            <a:ext cx="298028" cy="2839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5265">
            <a:off x="1594150" y="3146400"/>
            <a:ext cx="298028" cy="2839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5265">
            <a:off x="2376163" y="2918398"/>
            <a:ext cx="298028" cy="2839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77938" y="8198819"/>
            <a:ext cx="1974627" cy="19674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6138700" y="169255"/>
            <a:ext cx="1974627" cy="19674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4465869" y="-1724777"/>
            <a:ext cx="9580423" cy="13585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22966" y="6423826"/>
            <a:ext cx="2457766" cy="275871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1052977">
            <a:off x="2025084" y="3004875"/>
            <a:ext cx="253725" cy="28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645">
                <a:solidFill>
                  <a:srgbClr val="F3F1F5"/>
                </a:solidFill>
                <a:latin typeface="Sensei"/>
              </a:rPr>
              <a:t>B.</a:t>
            </a:r>
          </a:p>
        </p:txBody>
      </p:sp>
      <p:sp>
        <p:nvSpPr>
          <p:cNvPr id="14" name="TextBox 14"/>
          <p:cNvSpPr txBox="1"/>
          <p:nvPr/>
        </p:nvSpPr>
        <p:spPr>
          <a:xfrm rot="-1052977">
            <a:off x="1619274" y="3123192"/>
            <a:ext cx="253725" cy="28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645">
                <a:solidFill>
                  <a:srgbClr val="F3F1F5"/>
                </a:solidFill>
                <a:latin typeface="Sensei"/>
              </a:rPr>
              <a:t>A.</a:t>
            </a:r>
          </a:p>
        </p:txBody>
      </p:sp>
      <p:sp>
        <p:nvSpPr>
          <p:cNvPr id="15" name="TextBox 15"/>
          <p:cNvSpPr txBox="1"/>
          <p:nvPr/>
        </p:nvSpPr>
        <p:spPr>
          <a:xfrm rot="-1052977">
            <a:off x="2401287" y="2895190"/>
            <a:ext cx="253725" cy="28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645">
                <a:solidFill>
                  <a:srgbClr val="F3F1F5"/>
                </a:solidFill>
                <a:latin typeface="Sensei"/>
              </a:rPr>
              <a:t>C.</a:t>
            </a:r>
          </a:p>
        </p:txBody>
      </p:sp>
      <p:sp>
        <p:nvSpPr>
          <p:cNvPr id="16" name="TextBox 16"/>
          <p:cNvSpPr txBox="1"/>
          <p:nvPr/>
        </p:nvSpPr>
        <p:spPr>
          <a:xfrm rot="-150806">
            <a:off x="4243217" y="7181042"/>
            <a:ext cx="1024486" cy="130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6"/>
              </a:lnSpc>
              <a:spcBef>
                <a:spcPct val="0"/>
              </a:spcBef>
            </a:pPr>
            <a:r>
              <a:rPr lang="en-US" sz="7626">
                <a:solidFill>
                  <a:srgbClr val="F3F1F5"/>
                </a:solidFill>
                <a:latin typeface="Sensei"/>
              </a:rPr>
              <a:t>A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27197" y="6423826"/>
            <a:ext cx="2457766" cy="27587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295187" y="6499583"/>
            <a:ext cx="2457766" cy="27587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622966" y="5044467"/>
            <a:ext cx="2457766" cy="275871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622966" y="3665109"/>
            <a:ext cx="2457766" cy="275871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27197" y="5044467"/>
            <a:ext cx="2457766" cy="27587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95187" y="5120224"/>
            <a:ext cx="2457766" cy="275871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27197" y="3466374"/>
            <a:ext cx="2457766" cy="275871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95187" y="3665109"/>
            <a:ext cx="2457766" cy="275871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4220718" y="1472419"/>
            <a:ext cx="9454039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BFA2DB"/>
                </a:solidFill>
                <a:latin typeface="Alata"/>
              </a:rPr>
              <a:t>Așează cuburile respectând modelul dat</a:t>
            </a:r>
            <a:r>
              <a:rPr lang="en-US" sz="4000">
                <a:solidFill>
                  <a:srgbClr val="F3F1F5"/>
                </a:solidFill>
                <a:latin typeface="Alata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72988" y="3585745"/>
            <a:ext cx="3220840" cy="2846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37660">
            <a:off x="9271651" y="3635064"/>
            <a:ext cx="2746262" cy="3220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V="1">
            <a:off x="15133880" y="7190107"/>
            <a:ext cx="2515721" cy="3299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478853" y="-30765"/>
            <a:ext cx="2515721" cy="3299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377410" y="364618"/>
            <a:ext cx="1974627" cy="1967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6070357" y="8115191"/>
            <a:ext cx="1974627" cy="1967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630192" y="205023"/>
            <a:ext cx="3380722" cy="33807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29304" flipV="1">
            <a:off x="133906" y="6725206"/>
            <a:ext cx="3380722" cy="33807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071268">
            <a:off x="60611" y="2928431"/>
            <a:ext cx="2608227" cy="34318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37946" y="4331050"/>
            <a:ext cx="3050054" cy="2057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6113" y="361028"/>
            <a:ext cx="7955774" cy="349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5"/>
              </a:lnSpc>
              <a:spcBef>
                <a:spcPct val="0"/>
              </a:spcBef>
            </a:pPr>
            <a:r>
              <a:rPr lang="en-US" sz="19011">
                <a:solidFill>
                  <a:srgbClr val="A987CB"/>
                </a:solidFill>
                <a:latin typeface="Sensei"/>
              </a:rPr>
              <a:t>GROZAV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19171" y="5690004"/>
            <a:ext cx="12428128" cy="2725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55"/>
              </a:lnSpc>
            </a:pPr>
            <a:endParaRPr dirty="0"/>
          </a:p>
          <a:p>
            <a:pPr algn="ctr">
              <a:lnSpc>
                <a:spcPts val="12255"/>
              </a:lnSpc>
            </a:pPr>
            <a:r>
              <a:rPr lang="en-US" sz="8754" dirty="0">
                <a:solidFill>
                  <a:srgbClr val="A987CB"/>
                </a:solidFill>
                <a:latin typeface="Sensei"/>
              </a:rPr>
              <a:t>MERGI LA</a:t>
            </a:r>
          </a:p>
          <a:p>
            <a:pPr algn="ctr">
              <a:lnSpc>
                <a:spcPts val="12255"/>
              </a:lnSpc>
              <a:spcBef>
                <a:spcPct val="0"/>
              </a:spcBef>
            </a:pPr>
            <a:r>
              <a:rPr lang="en-US" sz="8754" dirty="0">
                <a:solidFill>
                  <a:srgbClr val="A987CB"/>
                </a:solidFill>
                <a:latin typeface="Sensei"/>
              </a:rPr>
              <a:t>JOCUL URMĂTOR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713</Words>
  <Application>Microsoft Office PowerPoint</Application>
  <PresentationFormat>Custom</PresentationFormat>
  <Paragraphs>159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Alata</vt:lpstr>
      <vt:lpstr>Alata Bold</vt:lpstr>
      <vt:lpstr>Sensei</vt:lpstr>
      <vt:lpstr>Times New Roman</vt:lpstr>
      <vt:lpstr>Canva Sans Italics</vt:lpstr>
      <vt:lpstr>RoxboroughCF Bold Bold</vt:lpstr>
      <vt:lpstr>Canva Sans</vt:lpstr>
      <vt:lpstr>Calibri</vt:lpstr>
      <vt:lpstr>Canva Sans Bold</vt:lpstr>
      <vt:lpstr>RoxboroughCF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 jucăm împreună</dc:title>
  <dc:creator>LORY PC</dc:creator>
  <cp:lastModifiedBy>LORY PC</cp:lastModifiedBy>
  <cp:revision>9</cp:revision>
  <dcterms:created xsi:type="dcterms:W3CDTF">2006-08-16T00:00:00Z</dcterms:created>
  <dcterms:modified xsi:type="dcterms:W3CDTF">2024-04-18T05:43:26Z</dcterms:modified>
  <dc:identifier>DAFW5TGdxJk</dc:identifier>
</cp:coreProperties>
</file>