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6" r:id="rId2"/>
    <p:sldId id="267" r:id="rId3"/>
    <p:sldId id="257" r:id="rId4"/>
    <p:sldId id="258" r:id="rId5"/>
    <p:sldId id="268" r:id="rId6"/>
    <p:sldId id="270" r:id="rId7"/>
    <p:sldId id="269" r:id="rId8"/>
    <p:sldId id="271" r:id="rId9"/>
    <p:sldId id="283" r:id="rId10"/>
    <p:sldId id="275" r:id="rId11"/>
    <p:sldId id="273" r:id="rId12"/>
    <p:sldId id="272" r:id="rId13"/>
    <p:sldId id="276" r:id="rId14"/>
    <p:sldId id="277" r:id="rId15"/>
    <p:sldId id="278" r:id="rId16"/>
    <p:sldId id="279" r:id="rId17"/>
    <p:sldId id="284" r:id="rId18"/>
    <p:sldId id="285" r:id="rId19"/>
    <p:sldId id="286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62DD03-B87B-492B-9116-7718065114C3}">
          <p14:sldIdLst>
            <p14:sldId id="266"/>
            <p14:sldId id="267"/>
            <p14:sldId id="257"/>
            <p14:sldId id="258"/>
          </p14:sldIdLst>
        </p14:section>
        <p14:section name="Untitled Section" id="{F12863F9-5926-4323-9797-1F1027BED4A0}">
          <p14:sldIdLst>
            <p14:sldId id="268"/>
            <p14:sldId id="270"/>
            <p14:sldId id="269"/>
            <p14:sldId id="271"/>
            <p14:sldId id="283"/>
            <p14:sldId id="275"/>
            <p14:sldId id="273"/>
            <p14:sldId id="272"/>
            <p14:sldId id="276"/>
            <p14:sldId id="277"/>
            <p14:sldId id="278"/>
            <p14:sldId id="279"/>
            <p14:sldId id="284"/>
            <p14:sldId id="285"/>
            <p14:sldId id="286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C0000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85" autoAdjust="0"/>
  </p:normalViewPr>
  <p:slideViewPr>
    <p:cSldViewPr>
      <p:cViewPr varScale="1">
        <p:scale>
          <a:sx n="76" d="100"/>
          <a:sy n="76" d="100"/>
        </p:scale>
        <p:origin x="1642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6BB08-8CB1-4853-9678-8FD7F6A7E338}" type="datetimeFigureOut">
              <a:rPr lang="ro-RO" smtClean="0"/>
              <a:t>06.02.2023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F867-433D-4D1B-BF75-2366E7F9642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303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F867-433D-4D1B-BF75-2366E7F96424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4801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F867-433D-4D1B-BF75-2366E7F96424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551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F867-433D-4D1B-BF75-2366E7F96424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947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9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library.livresq.com/details/6069752a43286a00070d9da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462722/universul-emo%c8%9biilor" TargetMode="External"/><Relationship Id="rId2" Type="http://schemas.openxmlformats.org/officeDocument/2006/relationships/hyperlink" Target="http://www.wordwall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504511/ce-emo%c8%9bie-tr%c4%83ie%c8%99ti-%c3%aen-aceste-situa%c8%9bii" TargetMode="External"/><Relationship Id="rId2" Type="http://schemas.openxmlformats.org/officeDocument/2006/relationships/hyperlink" Target="http://www.wordwall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wordwall.ne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534668/roata-provoc%c4%83rilor" TargetMode="External"/><Relationship Id="rId2" Type="http://schemas.openxmlformats.org/officeDocument/2006/relationships/hyperlink" Target="http://www.wordwall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worldwal.ne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library.livresq.com/details/6069752a43286a00070d9da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s/970971e00da9444a2629f1f90869db69/d5fcdeed9b07/edit" TargetMode="External"/><Relationship Id="rId2" Type="http://schemas.openxmlformats.org/officeDocument/2006/relationships/hyperlink" Target="http://www.mentimeter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dart.com/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livresq.com/details/6069752a43286a00070d9d" TargetMode="External"/><Relationship Id="rId5" Type="http://schemas.openxmlformats.org/officeDocument/2006/relationships/hyperlink" Target="http://www.wordwall.net/" TargetMode="External"/><Relationship Id="rId4" Type="http://schemas.openxmlformats.org/officeDocument/2006/relationships/hyperlink" Target="http://www.mentimeter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livresq.com/" TargetMode="External"/><Relationship Id="rId3" Type="http://schemas.openxmlformats.org/officeDocument/2006/relationships/hyperlink" Target="https://manuale.edu.ro/manuale/Clasa%20a%20Va/Consiliere%20si%20dezvoltare%20personala/UNISCAN/" TargetMode="External"/><Relationship Id="rId7" Type="http://schemas.openxmlformats.org/officeDocument/2006/relationships/hyperlink" Target="http://www.wordart.com/" TargetMode="External"/><Relationship Id="rId2" Type="http://schemas.openxmlformats.org/officeDocument/2006/relationships/hyperlink" Target="https://manuale.edu.ro/manuale/Clasa%20a%20Va/Consiliere%20si%20dezvoltare%20personala/Liter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orldwall.net/" TargetMode="External"/><Relationship Id="rId5" Type="http://schemas.openxmlformats.org/officeDocument/2006/relationships/hyperlink" Target="http://www.mentimeter.com/" TargetMode="External"/><Relationship Id="rId4" Type="http://schemas.openxmlformats.org/officeDocument/2006/relationships/hyperlink" Target="https://manuale.edu.ro/manuale/Clasa%20a%20V-a/Consiliere%20si%20dezvoltare%20personala/CD%20PRESS/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dart.com/" TargetMode="External"/><Relationship Id="rId2" Type="http://schemas.openxmlformats.org/officeDocument/2006/relationships/hyperlink" Target="https://wordwall.net/resource/7499448/copy-emo%c8%9bi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rdart.com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54RdrstUS_M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0"/>
            <a:ext cx="8686800" cy="3581400"/>
          </a:xfrm>
        </p:spPr>
        <p:txBody>
          <a:bodyPr>
            <a:normAutofit/>
          </a:bodyPr>
          <a:lstStyle/>
          <a:p>
            <a:br>
              <a:rPr lang="ro-RO" sz="4400" b="1" dirty="0">
                <a:latin typeface="Forte" panose="03060902040502070203" pitchFamily="66" charset="0"/>
              </a:rPr>
            </a:br>
            <a:r>
              <a:rPr lang="ro-RO" sz="3600" b="1" dirty="0">
                <a:latin typeface="Arial" panose="020B0604020202020204" pitchFamily="34" charset="0"/>
                <a:cs typeface="Arial" panose="020B0604020202020204" pitchFamily="34" charset="0"/>
              </a:rPr>
              <a:t>Proiect didactic</a:t>
            </a:r>
            <a:br>
              <a:rPr lang="ro-RO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600" b="1" dirty="0">
                <a:latin typeface="Modern Love" panose="04090805081005020601" pitchFamily="82" charset="0"/>
                <a:cs typeface="Arial" panose="020B0604020202020204" pitchFamily="34" charset="0"/>
              </a:rPr>
              <a:t>Universul emoțiilor </a:t>
            </a:r>
            <a:br>
              <a:rPr lang="ro-RO" sz="3200" b="1" dirty="0">
                <a:latin typeface="Lucida Handwriting" panose="03010101010101010101" pitchFamily="66" charset="0"/>
                <a:cs typeface="Arial" panose="020B0604020202020204" pitchFamily="34" charset="0"/>
              </a:rPr>
            </a:br>
            <a:b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https://library.livresq.com/details/6069752a43286a00070d9da2</a:t>
            </a:r>
            <a:b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accesează link-</a:t>
            </a:r>
            <a:r>
              <a:rPr 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 și vizionează lecția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8" y="3048000"/>
            <a:ext cx="8801102" cy="3810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o-RO" sz="5400" b="1" dirty="0">
              <a:latin typeface="Forte" panose="03060902040502070203" pitchFamily="66" charset="0"/>
            </a:endParaRPr>
          </a:p>
          <a:p>
            <a:pPr marL="0" indent="0" algn="ctr">
              <a:buNone/>
            </a:pPr>
            <a:endParaRPr lang="ro-RO" sz="5400" b="1" dirty="0">
              <a:latin typeface="Forte" panose="03060902040502070203" pitchFamily="66" charset="0"/>
            </a:endParaRPr>
          </a:p>
          <a:p>
            <a:pPr marL="0" indent="0" algn="ctr">
              <a:buNone/>
            </a:pPr>
            <a:endParaRPr lang="ro-RO" sz="5400" b="1" dirty="0">
              <a:latin typeface="Forte" panose="03060902040502070203" pitchFamily="66" charset="0"/>
            </a:endParaRPr>
          </a:p>
          <a:p>
            <a:pPr marL="0" indent="0" algn="ctr">
              <a:buNone/>
            </a:pPr>
            <a:r>
              <a:rPr lang="ro-RO" sz="3900" b="1" dirty="0">
                <a:latin typeface="Modern Love" panose="04090805081005020601" pitchFamily="82" charset="0"/>
                <a:cs typeface="Arial" panose="020B0604020202020204" pitchFamily="34" charset="0"/>
              </a:rPr>
              <a:t>Universul emoțiilor</a:t>
            </a:r>
          </a:p>
          <a:p>
            <a:pPr marL="0" indent="0" algn="ctr">
              <a:buNone/>
            </a:pPr>
            <a:r>
              <a:rPr lang="ro-RO" sz="1900" dirty="0">
                <a:latin typeface="Arial" panose="020B0604020202020204" pitchFamily="34" charset="0"/>
                <a:cs typeface="Arial" panose="020B0604020202020204" pitchFamily="34" charset="0"/>
              </a:rPr>
              <a:t>Lecție demonstrativă- clasa a V-a-  </a:t>
            </a:r>
            <a:r>
              <a:rPr lang="ro-RO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ro-RO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Bungău</a:t>
            </a:r>
            <a:r>
              <a:rPr lang="ro-RO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Angela</a:t>
            </a:r>
          </a:p>
          <a:p>
            <a:pPr marL="0" indent="0" algn="ctr">
              <a:buNone/>
            </a:pPr>
            <a:r>
              <a:rPr lang="ro-RO" sz="1900" dirty="0">
                <a:latin typeface="Arial" panose="020B0604020202020204" pitchFamily="34" charset="0"/>
                <a:cs typeface="Arial" panose="020B0604020202020204" pitchFamily="34" charset="0"/>
              </a:rPr>
              <a:t>Școala Gimnazială ,,Avram Iancu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o-RO" sz="1900" dirty="0">
                <a:latin typeface="Arial" panose="020B0604020202020204" pitchFamily="34" charset="0"/>
                <a:cs typeface="Arial" panose="020B0604020202020204" pitchFamily="34" charset="0"/>
              </a:rPr>
              <a:t>, Oradea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8CF807-242A-0A4E-EFD9-E274E510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514600"/>
            <a:ext cx="6629400" cy="26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B46E5-ACBD-76A1-9CD5-6108A3A92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04800"/>
            <a:ext cx="1389278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69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22F3-13F8-44CE-B128-72E79DC8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Schița tablei </a:t>
            </a:r>
            <a:r>
              <a:rPr lang="ro-R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b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-metoda ciorchinelui-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14FD0E-DEA0-D7F3-44D5-79FCD95FB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25018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51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C768-0435-41B4-87B5-3FA15ABC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Transmiterea noilor cunoștințe</a:t>
            </a:r>
            <a:b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-Activitatea IV-  </a:t>
            </a: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4ʼ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1AE27-38C6-4996-9F74-05EC719C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899318"/>
            <a:ext cx="8229600" cy="505936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en-US" sz="1600" kern="5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600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IV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 a pregătit un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didactic pe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u="sng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www.wordwall.net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u="sng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https://wordwall.net/resource/7462722/universul-emo%c8%9biilor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Exercițiul constă în asocierea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stărilor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emoționale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două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categorii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plăcute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neplăcute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plicația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folosită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feedback la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sfârșitul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jocului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Profesorul monitorizează, îndrumă, oferă sprijin și intervine, ajutându-i pe elevi.</a:t>
            </a:r>
          </a:p>
          <a:p>
            <a:pPr marL="0" indent="0" algn="just">
              <a:buNone/>
            </a:pPr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Metode și procedee: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exercițiul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conversația, explicația</a:t>
            </a:r>
          </a:p>
          <a:p>
            <a:pPr marL="0" indent="0" algn="just">
              <a:buNone/>
            </a:pP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Materiale didactice: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didacti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c, resurse educaționale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www.wordwall.net</a:t>
            </a:r>
            <a:endParaRPr lang="ro-RO" sz="1600" u="sng" kern="50" dirty="0">
              <a:solidFill>
                <a:srgbClr val="0563C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o-RO" sz="14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o-RO" sz="14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o-R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29E483-8A18-4C32-8B1D-710FBD1A440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8642" t="21272" r="27808" b="12784"/>
          <a:stretch/>
        </p:blipFill>
        <p:spPr bwMode="auto">
          <a:xfrm>
            <a:off x="457200" y="3200400"/>
            <a:ext cx="8534400" cy="3840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538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FE8E-B930-4219-B61F-AF72DB685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8" y="350838"/>
            <a:ext cx="8229600" cy="1143000"/>
          </a:xfrm>
        </p:spPr>
        <p:txBody>
          <a:bodyPr>
            <a:normAutofit/>
          </a:bodyPr>
          <a:lstStyle/>
          <a:p>
            <a:r>
              <a:rPr lang="ro-RO" dirty="0"/>
              <a:t>    </a:t>
            </a:r>
            <a:r>
              <a:rPr lang="ro-RO" sz="2200" b="1" dirty="0">
                <a:latin typeface="Arial" panose="020B0604020202020204" pitchFamily="34" charset="0"/>
                <a:cs typeface="Arial" panose="020B0604020202020204" pitchFamily="34" charset="0"/>
              </a:rPr>
              <a:t>Transmiterea noilor cunoștințe</a:t>
            </a:r>
            <a:br>
              <a:rPr lang="ro-RO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-Activitatea V- </a:t>
            </a:r>
            <a:r>
              <a:rPr lang="ro-RO" sz="2200" b="1" dirty="0">
                <a:latin typeface="Arial" panose="020B0604020202020204" pitchFamily="34" charset="0"/>
                <a:cs typeface="Arial" panose="020B0604020202020204" pitchFamily="34" charset="0"/>
              </a:rPr>
              <a:t>4ʼ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17796D-CF9F-4FAC-9523-D7E9B46F8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57400"/>
            <a:ext cx="8471598" cy="452596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 adolescent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călător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gimnaziu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ro-RO" sz="17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propune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călătorie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virtuală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gimnaziu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când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trece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diferite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interacționa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ceilalți</a:t>
            </a:r>
            <a:r>
              <a:rPr lang="ro-RO" sz="17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colegi, 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avea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bucurii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supărări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conflicte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gestionat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Primul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pas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consta în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fiecărei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ipotetice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apărute,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o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o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putea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cunoaște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stăpâni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gestiona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eficient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desfășoară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tot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printr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-un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asociere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realizat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www.wordwall.net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u="sng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https://wordwall.net/resource/7504511/ce-emo%c8%9bie-tr%c4%83ie%c8%99ti-%c3%aen-aceste-situa%c8%9bii</a:t>
            </a:r>
            <a:endParaRPr lang="ro-RO" sz="1700" u="sng" kern="5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Astfel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constată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sunt diverse, din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bază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derivă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altele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trăind un cumul de sentimente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monitorizează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feedback.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Metode folosite: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exercițiul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descoperirea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Materiale didactice: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didactic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www.wordwall.net</a:t>
            </a:r>
            <a:r>
              <a:rPr lang="ro-RO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-laptop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telefoane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ro-RO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964A21-FA6A-581D-E9D0-9683372B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50"/>
            <a:ext cx="219325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4E9B6-E158-292C-5C5C-12CEE6D26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3400"/>
            <a:ext cx="1905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43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8947-5612-47D5-BDCF-17864D21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i="1" dirty="0">
                <a:latin typeface="Arial" panose="020B0604020202020204" pitchFamily="34" charset="0"/>
                <a:cs typeface="Arial" panose="020B0604020202020204" pitchFamily="34" charset="0"/>
              </a:rPr>
              <a:t>Un adolescent călător prin gimnaziu</a:t>
            </a:r>
            <a:br>
              <a:rPr lang="ro-RO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-Activitatea V-</a:t>
            </a:r>
            <a:b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Exercițiu interactiv online 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www.wordwall.net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B5AE45-C5FB-4F48-B9D2-4D5D33E2444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7711" t="20090" r="28340" b="14201"/>
          <a:stretch/>
        </p:blipFill>
        <p:spPr bwMode="auto">
          <a:xfrm>
            <a:off x="-76200" y="1295400"/>
            <a:ext cx="92202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4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FEB5-A382-4F40-825D-DD0E1DC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Fixarea cunoștințelor   6ʼ</a:t>
            </a:r>
            <a:b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-Activitatea VI-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2D281-C478-4CE4-945F-EDF54963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10600" cy="5638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o-RO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propune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altă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-</a:t>
            </a:r>
            <a:r>
              <a:rPr lang="en-US" sz="1700" b="1" i="1" kern="5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Roata</a:t>
            </a:r>
            <a:r>
              <a:rPr lang="en-US" sz="1700" b="1" i="1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provocărilor</a:t>
            </a:r>
            <a:r>
              <a:rPr lang="en-US" sz="1700" b="1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realizată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www.wordwall.net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care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constă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câteva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privind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percepția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conduce la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cunoașterea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sine, la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autoreflecție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https://wordwall.net/resource/7534668/roata-provoc%c4%83rilor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provoacă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răspundă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primele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două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După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răspunsurile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oferite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acesta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numi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altul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lanțul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continuă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provocările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vizează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autocunoașterea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trăirilor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emoție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nu-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ți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place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simți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foarte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des? 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ultimele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24 de ore am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simțit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mult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…?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Mă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întristez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atunci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când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Simt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frica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atunci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când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….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Mă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bucur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atunci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când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…. 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Asociez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bucuria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o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formă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care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fi….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Asociez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furia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un condiment care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fi…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Asociez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frica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un animal</a:t>
            </a:r>
            <a:r>
              <a:rPr lang="ro-RO" sz="1700" b="1" i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Asociez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tristețea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un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fenomen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….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fiu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fericit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/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bucuros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trebui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…</a:t>
            </a:r>
            <a:endParaRPr lang="ro-RO" sz="17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sprijină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realizarea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sarcinilor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monitorizează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intervine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nevoie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oferind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feedback, la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sfârșitul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sarcinii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lucru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exercițiul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aplicații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online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resurse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didactice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online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www.worldwal</a:t>
            </a:r>
            <a:r>
              <a:rPr lang="ro-RO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.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net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D89E1-F46D-A802-08C6-37AB7BD95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2"/>
          <a:stretch/>
        </p:blipFill>
        <p:spPr bwMode="auto">
          <a:xfrm>
            <a:off x="5734050" y="2971800"/>
            <a:ext cx="3429000" cy="2423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596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D4C4-1F1C-494B-A8C9-5E6B10B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Roata provocărilor</a:t>
            </a:r>
            <a:b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-Activitatea VI-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5AF68-7897-4A7B-B3A9-9D58222E810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4491" t="15600" r="24751" b="20563"/>
          <a:stretch/>
        </p:blipFill>
        <p:spPr bwMode="auto">
          <a:xfrm>
            <a:off x="0" y="1295400"/>
            <a:ext cx="9144000" cy="556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799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F1C6D-254B-440C-8F0F-07974C27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8100"/>
            <a:ext cx="8229600" cy="1143000"/>
          </a:xfrm>
        </p:spPr>
        <p:txBody>
          <a:bodyPr>
            <a:normAutofit/>
          </a:bodyPr>
          <a:lstStyle/>
          <a:p>
            <a:r>
              <a:rPr lang="ro-RO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6.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Asigurarea</a:t>
            </a:r>
            <a:r>
              <a:rPr lang="en-US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retenției</a:t>
            </a:r>
            <a:r>
              <a:rPr lang="en-US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transferului</a:t>
            </a:r>
            <a:r>
              <a:rPr lang="ro-RO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3ʼ</a:t>
            </a:r>
            <a:endParaRPr lang="ro-R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tickeredecorativ : Sticker Pentru Copii Copil Extraterestru">
            <a:extLst>
              <a:ext uri="{FF2B5EF4-FFF2-40B4-BE49-F238E27FC236}">
                <a16:creationId xmlns:a16="http://schemas.microsoft.com/office/drawing/2014/main" id="{5F8D1769-5F9E-DC85-FA14-F6F962B5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433"/>
            <a:ext cx="9144000" cy="60663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52F87-B7E3-46DD-A3E5-6814D19F5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838200"/>
            <a:ext cx="8610600" cy="5181600"/>
          </a:xfrm>
        </p:spPr>
        <p:txBody>
          <a:bodyPr>
            <a:normAutofit fontScale="25000" lnSpcReduction="20000"/>
          </a:bodyPr>
          <a:lstStyle/>
          <a:p>
            <a:r>
              <a:rPr lang="ro-RO" sz="6400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 VII-  </a:t>
            </a:r>
            <a:r>
              <a:rPr lang="ro-RO" sz="6400" b="1" i="1" kern="5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Săptămâna emoțiilor</a:t>
            </a:r>
          </a:p>
          <a:p>
            <a:pPr algn="just">
              <a:lnSpc>
                <a:spcPct val="170000"/>
              </a:lnSpc>
            </a:pP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solicită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analizeze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întâmplările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situațiile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au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trecut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ultima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săptămână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funcție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trăite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această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perioadă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contureze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inimă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asocieze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fiecărei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culoare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redea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stările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lor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emoționale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culori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acel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contur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64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Încurajându-i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spre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autoreflecție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analiză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pregăti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lecția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următoare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care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vizează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gestionarea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cere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să-și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imagineze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scenariu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un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extraterestru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foarte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trist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ajunge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Pământ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Se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întâlnește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fericit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om de pe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Pământ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trebuie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realizeze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compunere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depre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cum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arată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fericit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om,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-l face pe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fericit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cum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este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viața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Acesta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poartă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dialog cu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extraterestrul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sfaturi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Oare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reuși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extraterestrul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scape de </a:t>
            </a:r>
            <a:r>
              <a:rPr lang="en-US" sz="6400" b="1" i="1" kern="5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tristețe</a:t>
            </a:r>
            <a:r>
              <a:rPr lang="en-US" sz="6400" b="1" i="1" kern="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ro-RO" sz="6400" b="1" i="1" kern="50" dirty="0">
              <a:solidFill>
                <a:srgbClr val="C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Ambele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sarcini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lucru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vor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rezolvate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ora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următoare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urmând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atașeze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 portofoliul elevului, </a:t>
            </a:r>
            <a:r>
              <a:rPr lang="ro-RO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letric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sau online (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platforma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google classroom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).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o-RO" sz="64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ro-RO" sz="6400" b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Metode și procedee: problematizarea, exercițiul</a:t>
            </a:r>
          </a:p>
          <a:p>
            <a:pPr algn="just">
              <a:lnSpc>
                <a:spcPct val="170000"/>
              </a:lnSpc>
            </a:pPr>
            <a:r>
              <a:rPr lang="ro-RO" sz="6400" b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Materiale didactice: 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coli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colorate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creioane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colorate</a:t>
            </a:r>
            <a:r>
              <a:rPr lang="en-US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caiete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platforma </a:t>
            </a:r>
            <a:r>
              <a:rPr lang="ro-RO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google</a:t>
            </a:r>
            <a:r>
              <a:rPr lang="ro-RO" sz="6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64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classroom</a:t>
            </a:r>
            <a:endParaRPr lang="ro-RO" sz="64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5372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96258-4E20-40B4-B5A9-8C478B156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" y="723899"/>
            <a:ext cx="4405839" cy="26802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0CCCD-F972-4DFE-8286-C6E050FD4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5612" r="14821" b="21887"/>
          <a:stretch/>
        </p:blipFill>
        <p:spPr>
          <a:xfrm>
            <a:off x="-31102" y="3404117"/>
            <a:ext cx="4290428" cy="3406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37F32-22DF-4D97-BEA2-8B950D3D98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622" r="20512" b="31762"/>
          <a:stretch/>
        </p:blipFill>
        <p:spPr>
          <a:xfrm rot="5400000">
            <a:off x="4863165" y="2850043"/>
            <a:ext cx="3488842" cy="4696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7CC7D-C6FA-4996-818B-97A16114E2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t="26903" r="7741" b="11580"/>
          <a:stretch/>
        </p:blipFill>
        <p:spPr>
          <a:xfrm>
            <a:off x="4259326" y="748781"/>
            <a:ext cx="4733842" cy="2680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596CA-8E4C-490E-9607-9D866D6C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3" y="241040"/>
            <a:ext cx="8444778" cy="990600"/>
          </a:xfrm>
        </p:spPr>
        <p:txBody>
          <a:bodyPr>
            <a:normAutofit fontScale="90000"/>
          </a:bodyPr>
          <a:lstStyle/>
          <a:p>
            <a:r>
              <a:rPr lang="ro-RO" sz="2200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 VII-  </a:t>
            </a:r>
            <a:r>
              <a:rPr lang="ro-RO" sz="2200" b="1" i="1" kern="5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Săptămâna emoțiilor</a:t>
            </a:r>
            <a:br>
              <a:rPr lang="ro-RO" sz="2200" b="1" i="1" kern="5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o-RO" sz="2200" b="1" i="1" kern="5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Lucrările elevilor</a:t>
            </a:r>
            <a:br>
              <a:rPr lang="ro-RO" sz="4400" b="1" i="1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34267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2FE2-2D78-456D-BBFF-E7DA89C3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Activitatea VII</a:t>
            </a:r>
            <a:b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Și tu trebuie să fii fericit!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E1FCA5-F715-42AB-ADF9-86E8E8D4D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06" t="11785" r="32953" b="10769"/>
          <a:stretch/>
        </p:blipFill>
        <p:spPr>
          <a:xfrm>
            <a:off x="1295400" y="1417638"/>
            <a:ext cx="6248400" cy="559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um să creşti un copil fericit şi încrezător în forţele proprii">
            <a:extLst>
              <a:ext uri="{FF2B5EF4-FFF2-40B4-BE49-F238E27FC236}">
                <a16:creationId xmlns:a16="http://schemas.microsoft.com/office/drawing/2014/main" id="{C5C7C548-8E6B-426D-86DF-88A651E9A8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42474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631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B1C80E-573E-41DC-807E-536FD193A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07" t="16836" r="33146" b="27604"/>
          <a:stretch/>
        </p:blipFill>
        <p:spPr>
          <a:xfrm>
            <a:off x="304800" y="228600"/>
            <a:ext cx="6518430" cy="627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robleme de numarare (2) – pentru clasa a V-a | Marcelina Popa's Blog">
            <a:extLst>
              <a:ext uri="{FF2B5EF4-FFF2-40B4-BE49-F238E27FC236}">
                <a16:creationId xmlns:a16="http://schemas.microsoft.com/office/drawing/2014/main" id="{5DED1D0E-B8D2-4D37-8EA3-A8D2AE2B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75" y="1028700"/>
            <a:ext cx="2482511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9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5" y="-1122"/>
            <a:ext cx="8747449" cy="1217175"/>
          </a:xfrm>
        </p:spPr>
        <p:txBody>
          <a:bodyPr>
            <a:noAutofit/>
          </a:bodyPr>
          <a:lstStyle/>
          <a:p>
            <a:br>
              <a:rPr lang="ro-RO" sz="3600" b="1" dirty="0">
                <a:latin typeface="Forte" panose="03060902040502070203" pitchFamily="66" charset="0"/>
              </a:rPr>
            </a:br>
            <a:br>
              <a:rPr lang="ro-RO" sz="3600" b="1" dirty="0">
                <a:latin typeface="Forte" panose="03060902040502070203" pitchFamily="66" charset="0"/>
              </a:rPr>
            </a:br>
            <a:br>
              <a:rPr lang="ro-RO" sz="3600" b="1" dirty="0">
                <a:latin typeface="Forte" panose="03060902040502070203" pitchFamily="66" charset="0"/>
              </a:rPr>
            </a:br>
            <a:r>
              <a:rPr lang="ro-RO" sz="3200" b="1" dirty="0">
                <a:latin typeface="Arial" panose="020B0604020202020204" pitchFamily="34" charset="0"/>
                <a:cs typeface="Arial" panose="020B0604020202020204" pitchFamily="34" charset="0"/>
              </a:rPr>
              <a:t>Proiect didactic</a:t>
            </a:r>
            <a:br>
              <a:rPr lang="ro-RO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600" b="1" dirty="0">
                <a:latin typeface="Modern Love" panose="04090805081005020601" pitchFamily="82" charset="0"/>
                <a:cs typeface="Arial" panose="020B0604020202020204" pitchFamily="34" charset="0"/>
              </a:rPr>
              <a:t>Universul emoțiilor</a:t>
            </a:r>
            <a:br>
              <a:rPr lang="ro-RO" sz="3600" b="1" dirty="0">
                <a:latin typeface="Forte" panose="03060902040502070203" pitchFamily="66" charset="0"/>
              </a:rPr>
            </a:br>
            <a:br>
              <a:rPr lang="ro-RO" sz="3600" b="1" dirty="0">
                <a:latin typeface="Cooper Black" panose="0208090404030B020404" pitchFamily="18" charset="0"/>
              </a:rPr>
            </a:br>
            <a:endParaRPr lang="en-US" sz="3600" b="1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412" y="1295400"/>
            <a:ext cx="8839200" cy="48746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Bungău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Angela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Disciplina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Consiliere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dezvoltare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personală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b="1" i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Unitatea: 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Dezvoltare </a:t>
            </a:r>
            <a:r>
              <a:rPr lang="ro-RO" sz="1600" kern="5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socio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-emoțională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a V-a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b="1" i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Platforma utilizată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https://library.livresq.com/details/6069752a43286a00070d9da2</a:t>
            </a:r>
            <a:endParaRPr lang="ro-RO" sz="1600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Subiectul lecției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i="1" kern="5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Universul</a:t>
            </a:r>
            <a:r>
              <a:rPr lang="en-US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1600" i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Competențe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generale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endParaRPr lang="ro-RO" sz="16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i="1" kern="50" spc="-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ro-RO" sz="1600" i="1" kern="50" spc="-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Relaţionarea</a:t>
            </a:r>
            <a:r>
              <a:rPr lang="ro-RO" sz="1600" i="1" kern="50" spc="-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armonioasă cu </a:t>
            </a:r>
            <a:r>
              <a:rPr lang="ro-RO" sz="1600" i="1" kern="50" spc="-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ceilalţi</a:t>
            </a:r>
            <a:r>
              <a:rPr lang="ro-RO" sz="1600" i="1" kern="50" spc="-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în contexte școlare și extrașcolare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Competențe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specifice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ro-RO" sz="16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 </a:t>
            </a:r>
            <a:r>
              <a:rPr lang="ro-RO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Recunoaşterea</a:t>
            </a: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unei </a:t>
            </a:r>
            <a:r>
              <a:rPr lang="ro-RO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varietăţi</a:t>
            </a: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ro-RO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emoţii</a:t>
            </a: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trăite în raport cu sine </a:t>
            </a:r>
            <a:r>
              <a:rPr lang="ro-RO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</a:t>
            </a:r>
            <a:r>
              <a:rPr lang="ro-RO" sz="1600" i="1" spc="-1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ceilalţi</a:t>
            </a:r>
            <a:endParaRPr lang="ro-RO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 Acordarea feedbackului pozitiv în relaționarea cu</a:t>
            </a:r>
            <a:r>
              <a:rPr lang="ro-RO" sz="1600" i="1" spc="-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ceilalți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o-RO" sz="2600" kern="50" spc="-1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Sentimente și emoții – NLP Evolutiv">
            <a:extLst>
              <a:ext uri="{FF2B5EF4-FFF2-40B4-BE49-F238E27FC236}">
                <a16:creationId xmlns:a16="http://schemas.microsoft.com/office/drawing/2014/main" id="{10023FB8-B8D7-4492-A6E6-9C149492153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17"/>
          <a:stretch/>
        </p:blipFill>
        <p:spPr bwMode="auto">
          <a:xfrm>
            <a:off x="15551" y="5982740"/>
            <a:ext cx="3842658" cy="875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entimente și emoții – NLP Evolutiv">
            <a:extLst>
              <a:ext uri="{FF2B5EF4-FFF2-40B4-BE49-F238E27FC236}">
                <a16:creationId xmlns:a16="http://schemas.microsoft.com/office/drawing/2014/main" id="{9878B71D-D228-4A79-A035-F1257CCF248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5" b="35263"/>
          <a:stretch/>
        </p:blipFill>
        <p:spPr bwMode="auto">
          <a:xfrm>
            <a:off x="3858209" y="5978690"/>
            <a:ext cx="4175448" cy="875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Sentimente și emoții – NLP Evolutiv">
            <a:extLst>
              <a:ext uri="{FF2B5EF4-FFF2-40B4-BE49-F238E27FC236}">
                <a16:creationId xmlns:a16="http://schemas.microsoft.com/office/drawing/2014/main" id="{92B7333D-F6B1-460C-B60E-13DA48265F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70765" r="51574"/>
          <a:stretch/>
        </p:blipFill>
        <p:spPr bwMode="auto">
          <a:xfrm>
            <a:off x="8033657" y="5982740"/>
            <a:ext cx="998376" cy="875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Emoții de bază, comunciare verbală, nonverbală, paraverbală. Jocuri  didactice pentru dezvoltare personală, c… | Emotional art, Art activities,  Feelings and emotions">
            <a:extLst>
              <a:ext uri="{FF2B5EF4-FFF2-40B4-BE49-F238E27FC236}">
                <a16:creationId xmlns:a16="http://schemas.microsoft.com/office/drawing/2014/main" id="{E088E144-B4B8-4912-BE52-CBA7E4F7EFA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08" y="1447800"/>
            <a:ext cx="3750786" cy="152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362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C76C1-CCDA-42CC-A3E5-DC455D6D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Evaluarea activității   2ʼ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41C7E-61BE-4F48-B2A5-DED347F7F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600" b="1" kern="5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600" b="1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VIII</a:t>
            </a:r>
            <a:endParaRPr lang="ro-RO" sz="1600" b="1" kern="5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evaluează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interesul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trăirile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lor din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timpul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desfășurării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printr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-un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chestionar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realizat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www.mentimeter.com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centralizează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afișează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răspunsurile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timp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real.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Chestionarul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cuprinde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Cum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ți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s-a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părut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această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ro-RO" sz="1600" b="1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-Cum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-ai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simțit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această</a:t>
            </a:r>
            <a:r>
              <a:rPr lang="en-US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https://www.mentimeter.com/s/970971e00da9444a2629f1f90869db69/d5fcdeed9b07/edit</a:t>
            </a:r>
            <a:endParaRPr lang="ro-RO" sz="1600" u="sng" kern="50" dirty="0">
              <a:solidFill>
                <a:srgbClr val="0563C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conectează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aplicația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www.mentimeter.com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unde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primesc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cod de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logare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de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acces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chestionarul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realizat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iar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răspunsurile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lor sunt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centralizate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timp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real, sub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formă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wordcloud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Metode și procedee folosite: chestionarul online</a:t>
            </a:r>
          </a:p>
          <a:p>
            <a:pPr algn="just"/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aplicația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www.mentimeter.com</a:t>
            </a:r>
            <a:r>
              <a:rPr lang="ro-RO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wordcloud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141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7844-F7F1-4CEF-B831-BD64AE29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Chestionar online</a:t>
            </a:r>
            <a:b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www.mentimeter.com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FC88D8-7A02-479B-8540-F354B099B73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10225" t="8418" r="27272" b="21887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5B37-6FF1-479D-957A-432AA085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Chestionar online</a:t>
            </a:r>
            <a:br>
              <a:rPr lang="ro-RO" dirty="0"/>
            </a:br>
            <a:r>
              <a:rPr lang="ro-RO" dirty="0"/>
              <a:t>www.mentimeter.com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42935F-5D53-448B-9787-C3C3E10F7F7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988" r="4276" b="38546"/>
          <a:stretch/>
        </p:blipFill>
        <p:spPr>
          <a:xfrm>
            <a:off x="21773" y="1517780"/>
            <a:ext cx="9100454" cy="3992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6DED0-8695-42B6-A974-EC8F4D0E4AA4}"/>
              </a:ext>
            </a:extLst>
          </p:cNvPr>
          <p:cNvPicPr/>
          <p:nvPr/>
        </p:nvPicPr>
        <p:blipFill rotWithShape="1">
          <a:blip r:embed="rId3"/>
          <a:srcRect l="24235" t="42546" r="43352" b="40544"/>
          <a:stretch/>
        </p:blipFill>
        <p:spPr>
          <a:xfrm>
            <a:off x="21774" y="5510342"/>
            <a:ext cx="9100454" cy="13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NCI METODE ȘI INSTRUMENTE COMPLEMENTARE DE EVALUARE FORMATIVĂ |  Didactic.ro">
            <a:extLst>
              <a:ext uri="{FF2B5EF4-FFF2-40B4-BE49-F238E27FC236}">
                <a16:creationId xmlns:a16="http://schemas.microsoft.com/office/drawing/2014/main" id="{A0879FE4-C0BA-442F-81A4-BCD98959EA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3352800" cy="25908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stA="5000" endPos="65000" dist="50800" dir="5400000" sy="-100000" algn="bl" rotWithShape="0"/>
            <a:softEdge rad="127000"/>
          </a:effectLst>
          <a:scene3d>
            <a:camera prst="isometricOffAxis2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67800" cy="69342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700" b="1" i="1" kern="5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La sf</a:t>
            </a:r>
            <a:r>
              <a:rPr lang="ro-RO" sz="1700" b="1" i="1" kern="5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ârșitul</a:t>
            </a:r>
            <a:r>
              <a:rPr lang="ro-RO" sz="1700" b="1" i="1" kern="5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lecției elevii vor putea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:</a:t>
            </a:r>
            <a:endParaRPr lang="ro-RO" sz="1700" kern="50" dirty="0">
              <a:effectLst/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numească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emoțiile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bază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manifestările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lor;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utilizând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suporturi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diverse: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imagini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fotografii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emoticoane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animații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secvențe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film; 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grupeze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emoțiile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categoria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celor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plăcute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neplăcute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asocieze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emoția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trăită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 o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activitate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preferată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cu 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ro-RO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situație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neplăcută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exemplifice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diferite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contexte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ofere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feedback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privind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informațiile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reținute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exprimarea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ro-RO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propriilor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emoții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din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timpul</a:t>
            </a: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lecției</a:t>
            </a:r>
            <a:endParaRPr lang="ro-RO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7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Strategii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didactice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:</a:t>
            </a:r>
            <a:endParaRPr lang="ro-RO" sz="17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Metode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procedee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brainstorming,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expunerea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instruirea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prin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tehnicile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video,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problematizarea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explicația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demonstrația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exercițiul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interactiv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online,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descoperirea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ciorchinele</a:t>
            </a:r>
            <a:endParaRPr lang="ro-RO" sz="1700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Materiale</a:t>
            </a:r>
            <a:r>
              <a:rPr lang="en-US" sz="17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b="1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didactice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laptop, material multimedia (PPT),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manuale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digitale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filmulețe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animații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aplicația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Google Meet,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jamboard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aplicații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www.wordart.com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,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www.mentimeter.com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7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5"/>
              </a:rPr>
              <a:t>www.wordwall.net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6"/>
              </a:rPr>
              <a:t>https://library.livresq.com/details/6069752a43286a00070d9d</a:t>
            </a:r>
            <a:r>
              <a:rPr lang="ro-RO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jocuri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7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didactice</a:t>
            </a:r>
            <a:r>
              <a:rPr lang="en-US" sz="17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etc.</a:t>
            </a:r>
            <a:endParaRPr lang="ro-RO" sz="17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UTILIZAREA CALIFICATIVELOR ȘI A NOTELOR ÎN EVALUARE LA MATEMATICĂ |  Didactic.ro">
            <a:extLst>
              <a:ext uri="{FF2B5EF4-FFF2-40B4-BE49-F238E27FC236}">
                <a16:creationId xmlns:a16="http://schemas.microsoft.com/office/drawing/2014/main" id="{03F00A03-41C3-4D6E-940C-5125C725141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28194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784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220200" cy="6858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Bibliografie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webografie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Gabriela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Bărbulescu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Cristina Maria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Gunea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Angelica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Elena Cristina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Daniela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Stoicescu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Consiliere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dezvoltare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personală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Manual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clasa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V-a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Editura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Litera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2017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Simona Popa,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Consiliere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dezvoltare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personală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Manual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clasa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V-a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Editura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Uniscan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 2017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Marcela Claudia CĂLINECI, Cristiana Ana-Maria BOCA, Daniela BARBU,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Consiliere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dezvoltare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personală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Manual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clasa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V a,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Editura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CD Press, 2017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https://manuale.edu.ro/manuale/Clasa%20a%20Va/Consiliere%20si%20dezvoltare%20personala/Litera/</a:t>
            </a:r>
            <a:endParaRPr lang="ro-RO" sz="1600" u="sng" kern="50" dirty="0">
              <a:solidFill>
                <a:srgbClr val="0563C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https://manuale.edu.ro/manuale/Clasa%20a%20Va/Consiliere%20si%20dezvoltare%20personala/UNISCAN/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https://manuale.edu.ro/manuale/Clasa%20a%20Va/Consiliere%20si%20dezvoltare%20personala/CD%20PRESS/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platformele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resurse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materiale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educaționale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5"/>
              </a:rPr>
              <a:t>www.mentimeter.com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;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6"/>
              </a:rPr>
              <a:t>www.worldwall.net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sz="1600" u="sng" kern="5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7"/>
              </a:rPr>
              <a:t>www.wordart.com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8"/>
              </a:rPr>
              <a:t>https://library.livresq.com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300F1-7AB1-4FBC-8631-D90D35E880EB}"/>
              </a:ext>
            </a:extLst>
          </p:cNvPr>
          <p:cNvPicPr/>
          <p:nvPr/>
        </p:nvPicPr>
        <p:blipFill rotWithShape="1">
          <a:blip r:embed="rId9"/>
          <a:srcRect l="62885" t="34036" r="22623" b="33583"/>
          <a:stretch/>
        </p:blipFill>
        <p:spPr bwMode="auto">
          <a:xfrm>
            <a:off x="3394708" y="38100"/>
            <a:ext cx="1158242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DC0F1-64AA-449E-8DDE-23084C3E571B}"/>
              </a:ext>
            </a:extLst>
          </p:cNvPr>
          <p:cNvPicPr/>
          <p:nvPr/>
        </p:nvPicPr>
        <p:blipFill rotWithShape="1">
          <a:blip r:embed="rId9"/>
          <a:srcRect l="83359" t="34508" r="2814" b="34292"/>
          <a:stretch/>
        </p:blipFill>
        <p:spPr bwMode="auto">
          <a:xfrm>
            <a:off x="5105400" y="38100"/>
            <a:ext cx="1158242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9B40A-9FD4-4BB4-A877-02BE9F42C3C9}"/>
              </a:ext>
            </a:extLst>
          </p:cNvPr>
          <p:cNvPicPr/>
          <p:nvPr/>
        </p:nvPicPr>
        <p:blipFill rotWithShape="1">
          <a:blip r:embed="rId9"/>
          <a:srcRect l="42943" t="33799" r="42566" b="33583"/>
          <a:stretch/>
        </p:blipFill>
        <p:spPr bwMode="auto">
          <a:xfrm>
            <a:off x="7162800" y="38100"/>
            <a:ext cx="1158242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44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DB9-5959-41E6-B742-9B0048A5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077200" cy="304800"/>
          </a:xfrm>
        </p:spPr>
        <p:txBody>
          <a:bodyPr>
            <a:no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DEMERSUL DIDACTIC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D9CD-F79D-449C-A226-C253E34E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6019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o-RO" sz="17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Etapele lecției:</a:t>
            </a:r>
          </a:p>
          <a:p>
            <a:pPr marL="0" indent="0">
              <a:buNone/>
            </a:pPr>
            <a:endParaRPr lang="ro-R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Pregătirea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clasei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</a:t>
            </a:r>
            <a:r>
              <a:rPr lang="ro-RO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 1ʼ                                                           </a:t>
            </a:r>
          </a:p>
          <a:p>
            <a:pPr marL="0" indent="0">
              <a:buNone/>
            </a:pP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asigură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condițiile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necesare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unei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bune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desfășurări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lecției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Verifică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prezența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conectarea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online 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tuturor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sunt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prezenți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or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 fizic sau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online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cu durata de 50 minute</a:t>
            </a:r>
          </a:p>
          <a:p>
            <a:pPr>
              <a:lnSpc>
                <a:spcPct val="110000"/>
              </a:lnSpc>
            </a:pP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procedee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conversația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Materiale didactice: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laptop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tablete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computer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e, telefoane</a:t>
            </a:r>
          </a:p>
          <a:p>
            <a:pPr algn="just">
              <a:lnSpc>
                <a:spcPct val="110000"/>
              </a:lnSpc>
            </a:pP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o-RO" sz="1600" b="1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Captarea atenției: 7ʼ (activitatea I - activitatea II)</a:t>
            </a:r>
          </a:p>
          <a:p>
            <a:pPr algn="just"/>
            <a:endParaRPr lang="ro-RO" sz="1600" b="1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o-RO" sz="1600" b="1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 I</a:t>
            </a:r>
          </a:p>
          <a:p>
            <a:pPr algn="just">
              <a:lnSpc>
                <a:spcPct val="110000"/>
              </a:lnSpc>
            </a:pPr>
            <a:r>
              <a:rPr lang="ro-RO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 afișează pe monitor -</a:t>
            </a:r>
            <a:r>
              <a:rPr lang="ro-RO" sz="1600" b="1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Roata emoțiilor-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 material interactiv- trimis și elevilor, de care profesorul învârte iar elevii trebuie să numească starea emoțională afișată de anumite 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emoticoane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Link-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materialului: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https://wordwall.net/resource/7499448/copy-emo%c8%9biile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 se cere elevilor să asocieze starea lor de moment sau dispoziția din această zi cu una dintre ,,fețele” afișate pe monitor și să justifice alegerea.</a:t>
            </a:r>
          </a:p>
          <a:p>
            <a:pPr algn="just">
              <a:lnSpc>
                <a:spcPct val="110000"/>
              </a:lnSpc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Cât timp elevii răspund, profesorul face o ,,statistică” a  trăirilor  și  introduce toate emoțiile sugerate de elevi în aplicația 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wordcloud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www.wordart.com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și generează o inimă care cuprinde toate stările exprimate de ei. Li se afișează apoi imaginea pe desktop.</a:t>
            </a:r>
          </a:p>
          <a:p>
            <a:pPr algn="just"/>
            <a:endParaRPr lang="ro-RO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endParaRPr lang="ro-RO" sz="1800" b="1" kern="5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endParaRPr lang="ro-RO" sz="1800" b="1" kern="5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endParaRPr lang="ro-RO" sz="1800" b="1" kern="5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endParaRPr lang="ro-RO" sz="1800" b="1" kern="5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o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10311-E5A7-B7C3-C110-A85F3CD0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93" y="304800"/>
            <a:ext cx="190448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8CFCB-1592-0F73-95B4-6D5C9AAEC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57" y="2057400"/>
            <a:ext cx="2438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223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EC2A7-9A2C-4DD2-978D-93CB98D22FD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0168" t="23514" r="45252" b="19874"/>
          <a:stretch/>
        </p:blipFill>
        <p:spPr bwMode="auto">
          <a:xfrm>
            <a:off x="152400" y="2057400"/>
            <a:ext cx="4267200" cy="4512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FA5C5-18B4-409A-A804-E86A60B33D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5" t="20874" r="8589" b="10816"/>
          <a:stretch/>
        </p:blipFill>
        <p:spPr>
          <a:xfrm>
            <a:off x="4430486" y="2057400"/>
            <a:ext cx="4561114" cy="4453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199AB-D728-47F0-B82E-3D666094C7C7}"/>
              </a:ext>
            </a:extLst>
          </p:cNvPr>
          <p:cNvSpPr txBox="1"/>
          <p:nvPr/>
        </p:nvSpPr>
        <p:spPr>
          <a:xfrm>
            <a:off x="0" y="63963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/>
              <a:t>                               </a:t>
            </a: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Captarea atenției- </a:t>
            </a:r>
            <a:r>
              <a:rPr lang="ro-RO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Activitatea I   </a:t>
            </a: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3ʼ</a:t>
            </a:r>
          </a:p>
          <a:p>
            <a:endParaRPr lang="ro-RO" sz="2400" b="1" dirty="0">
              <a:solidFill>
                <a:srgbClr val="FF0000"/>
              </a:solidFill>
            </a:endParaRPr>
          </a:p>
          <a:p>
            <a:pPr algn="just"/>
            <a:r>
              <a:rPr lang="ro-RO" sz="2000" dirty="0">
                <a:effectLst/>
                <a:latin typeface="+mj-lt"/>
              </a:rPr>
              <a:t>	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Numiți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starea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emoțională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exprimată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 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emoticoane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asociați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starea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voastră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de moment cu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,,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fețele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afișate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justificându-vă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alegerea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 </a:t>
            </a:r>
            <a:endParaRPr lang="ro-RO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o-R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Vom centraliza emoțiile numite de voi în aplicația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www.wordart.com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putem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o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formă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dorită</a:t>
            </a:r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ro-R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recum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exemplul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jos.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o-RO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34994-86AC-4045-85EC-0BD061843275}"/>
              </a:ext>
            </a:extLst>
          </p:cNvPr>
          <p:cNvSpPr txBox="1"/>
          <p:nvPr/>
        </p:nvSpPr>
        <p:spPr>
          <a:xfrm>
            <a:off x="838200" y="644278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         www.worldwall.net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2F591-7575-4BC9-BF15-272CD2111A8B}"/>
              </a:ext>
            </a:extLst>
          </p:cNvPr>
          <p:cNvSpPr txBox="1"/>
          <p:nvPr/>
        </p:nvSpPr>
        <p:spPr>
          <a:xfrm>
            <a:off x="5763208" y="6385249"/>
            <a:ext cx="246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www.wordart.com</a:t>
            </a:r>
          </a:p>
        </p:txBody>
      </p:sp>
    </p:spTree>
    <p:extLst>
      <p:ext uri="{BB962C8B-B14F-4D97-AF65-F5344CB8AC3E}">
        <p14:creationId xmlns:p14="http://schemas.microsoft.com/office/powerpoint/2010/main" val="4064529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B3CE-2EC8-466D-8BF1-72A6A69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22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                   Captarea atenției</a:t>
            </a:r>
            <a:br>
              <a:rPr lang="ro-RO" sz="22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o-RO" sz="22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                       </a:t>
            </a:r>
            <a:r>
              <a:rPr lang="ro-RO" sz="2200" b="1" kern="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 II   </a:t>
            </a:r>
            <a:r>
              <a:rPr lang="ro-RO" sz="22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4ʼ</a:t>
            </a:r>
            <a:br>
              <a:rPr lang="ro-RO" sz="4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ro-RO" dirty="0"/>
          </a:p>
        </p:txBody>
      </p:sp>
      <p:pic>
        <p:nvPicPr>
          <p:cNvPr id="5" name="Picture 4" descr="Întors pe dos (film) - Wikipedia">
            <a:extLst>
              <a:ext uri="{FF2B5EF4-FFF2-40B4-BE49-F238E27FC236}">
                <a16:creationId xmlns:a16="http://schemas.microsoft.com/office/drawing/2014/main" id="{CC67DAF4-096E-4C34-80E7-08DA0B2789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952"/>
                    </a14:imgEffect>
                    <a14:imgEffect>
                      <a14:saturation sat="3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21" b="8524"/>
          <a:stretch/>
        </p:blipFill>
        <p:spPr bwMode="auto">
          <a:xfrm>
            <a:off x="5943600" y="381000"/>
            <a:ext cx="2286000" cy="2335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isometricOffAxis2Lef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05A9B-CC80-49AA-A6B4-6437CA13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09005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 li se prezintă trailer-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filmului</a:t>
            </a:r>
          </a:p>
          <a:p>
            <a:pPr marL="0" indent="0" algn="just">
              <a:buNone/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,,Întors pe dos”, în regia lui Pete 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Docter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un film de animație </a:t>
            </a:r>
          </a:p>
          <a:p>
            <a:pPr marL="0" indent="0" algn="just">
              <a:buNone/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din 2015, care prezintă emoțiile ce stăpânesc </a:t>
            </a:r>
          </a:p>
          <a:p>
            <a:pPr marL="0" indent="0" algn="just">
              <a:buNone/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 coordonează acțiunile unei fetițe de 11 ani.</a:t>
            </a:r>
          </a:p>
          <a:p>
            <a:pPr marL="0" indent="0" algn="just">
              <a:buNone/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5"/>
              </a:rPr>
              <a:t>    https://www.youtube.com/watch?v=54RdrstUS_M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 le cere elevilor să identifice emoțiile care au controlat-o pe 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Riley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și modul în care fetița a reacționat.</a:t>
            </a:r>
          </a:p>
          <a:p>
            <a:pPr algn="just"/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După vizionarea secvențelor din film, elevii au fost foarte curioși și dornici să urmărească filmul în întregime, exprimându-și părerile despre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 determinat schimbări în comportamentul lui </a:t>
            </a:r>
            <a:r>
              <a:rPr lang="ro-RO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Riley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249F4-F5DA-4EBC-36D2-1139296A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9" y="4794701"/>
            <a:ext cx="3181311" cy="1788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7B380-DD78-1EF1-BD13-4E9819C11A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78" t="15837" r="33259" b="24129"/>
          <a:stretch/>
        </p:blipFill>
        <p:spPr bwMode="auto">
          <a:xfrm>
            <a:off x="5121274" y="4794701"/>
            <a:ext cx="3184525" cy="1817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137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90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C14D8-E246-422D-BC61-31A88016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-76200"/>
            <a:ext cx="8991600" cy="6934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o-RO" sz="20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o-RO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Anunțarea temei lecției   1ʼ</a:t>
            </a:r>
          </a:p>
          <a:p>
            <a:pPr algn="just">
              <a:lnSpc>
                <a:spcPct val="150000"/>
              </a:lnSpc>
              <a:spcBef>
                <a:spcPts val="385"/>
              </a:spcBef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,,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Universul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care le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trăim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zilnic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În cadrul acestei activități se urmărește f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ormarea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și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dezvoltarea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capacității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de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autocunoaștere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de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identificare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și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conștientizare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a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emoțiilor</a:t>
            </a:r>
            <a:endParaRPr lang="ro-R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Transmiterea</a:t>
            </a:r>
            <a:r>
              <a:rPr lang="en-US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noilor</a:t>
            </a:r>
            <a:r>
              <a:rPr lang="en-US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cuno</a:t>
            </a:r>
            <a:r>
              <a:rPr lang="ro-RO" sz="20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ștințe</a:t>
            </a:r>
            <a:r>
              <a:rPr lang="ro-RO" sz="20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30ʼ</a:t>
            </a:r>
          </a:p>
          <a:p>
            <a:pPr algn="just">
              <a:lnSpc>
                <a:spcPct val="115000"/>
              </a:lnSpc>
            </a:pP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notează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jamboard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titlul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lecției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Universul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i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emotiilor</a:t>
            </a:r>
            <a:r>
              <a:rPr lang="en-US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ro-RO" sz="1600" i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endParaRPr lang="ro-RO" sz="1600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ro-RO" sz="1600" i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ro-RO" sz="1600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ro-RO" sz="1600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ro-RO" sz="1600" kern="5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      Î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mpreună cu elevii definește emoția ca fiind o 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reacţie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afectivă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intensă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dar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scurtă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durată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organismului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o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situație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nouă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neașteptată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însoțită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o stare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afectivă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plăcută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neplăcută</a:t>
            </a:r>
            <a:r>
              <a:rPr lang="en-US" sz="16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ro-RO" sz="1600" b="1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 De </a:t>
            </a:r>
            <a:r>
              <a:rPr lang="ro-RO" sz="1600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</a:t>
            </a:r>
            <a:r>
              <a:rPr lang="ro-RO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emenea, li se explică faptul că t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oate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fie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plăcute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fie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neplăcute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reprezintă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 aspect normal,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firesc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al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ființei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umane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fiecare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având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rolul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său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Este important ca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balanța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încline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favoarea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kern="5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pozitive</a:t>
            </a: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o-RO" sz="16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16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o-R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Ce inseamna emoji-urile / Emoticoane pentru copii / 🙀😂😻 Video pentru  copii - YouTube">
            <a:extLst>
              <a:ext uri="{FF2B5EF4-FFF2-40B4-BE49-F238E27FC236}">
                <a16:creationId xmlns:a16="http://schemas.microsoft.com/office/drawing/2014/main" id="{C3B63E88-B46D-427D-9868-034BE3A70456}"/>
              </a:ext>
            </a:extLst>
          </p:cNvPr>
          <p:cNvPicPr/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8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52700"/>
            <a:ext cx="51816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81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023A-B3D2-4458-9DFB-85518D81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Transmiterea noilor cunoștințe </a:t>
            </a:r>
          </a:p>
        </p:txBody>
      </p:sp>
      <p:pic>
        <p:nvPicPr>
          <p:cNvPr id="5" name="Picture 4" descr="Între emoție și rațiune pe piața de capital - Financial Intelligence">
            <a:extLst>
              <a:ext uri="{FF2B5EF4-FFF2-40B4-BE49-F238E27FC236}">
                <a16:creationId xmlns:a16="http://schemas.microsoft.com/office/drawing/2014/main" id="{154BBF82-DED8-4DAC-92F2-F02F32E56195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51054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DCE19-DAF8-428E-81AF-E2B3A6A5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5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Activitatea</a:t>
            </a:r>
            <a:r>
              <a:rPr kumimoji="0" lang="en-US" sz="1800" b="0" i="0" u="none" strike="noStrike" kern="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III</a:t>
            </a:r>
            <a:r>
              <a:rPr kumimoji="0" lang="ro-RO" sz="18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ro-RO" sz="18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( 22ʼ ) </a:t>
            </a:r>
            <a:r>
              <a:rPr kumimoji="0" lang="ro-RO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constă într-o prezentare 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multimedia, sub forma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unui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PPT,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care sunt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detaliate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bază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bucuria</a:t>
            </a:r>
            <a:r>
              <a:rPr kumimoji="0" lang="en-US" sz="1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tristețea</a:t>
            </a:r>
            <a:r>
              <a:rPr kumimoji="0" lang="en-US" sz="1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frica</a:t>
            </a:r>
            <a:r>
              <a:rPr kumimoji="0" lang="en-US" sz="1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furia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la care se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adaugă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uimirea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1" i="1" u="none" strike="noStrike" kern="50" cap="none" spc="0" normalizeH="0" baseline="0" noProof="0" dirty="0" err="1">
                <a:ln>
                  <a:noFill/>
                </a:ln>
                <a:solidFill>
                  <a:srgbClr val="00602B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dezgustul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adresează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întrebări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de tip brainstorming,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descoperi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nivelul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înțelegere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către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copii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modul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lor de a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defini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de a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distinge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de a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identifica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anumite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solicită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și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asocierea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o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culoare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o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formă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o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situație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Se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feedback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elevilor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răspunsurile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oferite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  Se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utilizează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tabla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jamboard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unde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folosindu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-se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metoda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ciorchinelui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realizează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,,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Universul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emoțiilor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”, pe care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trăim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zilnic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activitățile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noastre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o-RO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Profesorul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explică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faptul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unele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sunt benefice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pentru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constructive,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ajutându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-ne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relaționăm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ceilalți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fim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sănătoși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optimiști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iar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altele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negative, sunt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puțin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plăcute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dificil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gestionat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dar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avertizează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în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legătură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anumite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pericole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schimbări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la care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trebuie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să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fim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atenți</a:t>
            </a:r>
            <a:r>
              <a:rPr kumimoji="0" lang="en-US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88184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2136</Words>
  <Application>Microsoft Office PowerPoint</Application>
  <PresentationFormat>On-screen Show (4:3)</PresentationFormat>
  <Paragraphs>179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Cooper Black</vt:lpstr>
      <vt:lpstr>Forte</vt:lpstr>
      <vt:lpstr>Lucida Handwriting</vt:lpstr>
      <vt:lpstr>Modern Love</vt:lpstr>
      <vt:lpstr>Symbol</vt:lpstr>
      <vt:lpstr>Times New Roman</vt:lpstr>
      <vt:lpstr>Wingdings</vt:lpstr>
      <vt:lpstr>Office Theme</vt:lpstr>
      <vt:lpstr> Proiect didactic Universul emoțiilor   https://library.livresq.com/details/6069752a43286a00070d9da2 accesează link-ul și vizionează lecția</vt:lpstr>
      <vt:lpstr>   Proiect didactic Universul emoțiilor  </vt:lpstr>
      <vt:lpstr>PowerPoint Presentation</vt:lpstr>
      <vt:lpstr>PowerPoint Presentation</vt:lpstr>
      <vt:lpstr>DEMERSUL DIDACTIC</vt:lpstr>
      <vt:lpstr>PowerPoint Presentation</vt:lpstr>
      <vt:lpstr>                           Captarea atenției                                Activitatea II   4ʼ </vt:lpstr>
      <vt:lpstr>PowerPoint Presentation</vt:lpstr>
      <vt:lpstr>Transmiterea noilor cunoștințe </vt:lpstr>
      <vt:lpstr>Schița tablei jamboard -metoda ciorchinelui-</vt:lpstr>
      <vt:lpstr>Transmiterea noilor cunoștințe -Activitatea IV-  4ʼ</vt:lpstr>
      <vt:lpstr>    Transmiterea noilor cunoștințe  -Activitatea V- 4ʼ</vt:lpstr>
      <vt:lpstr>Un adolescent călător prin gimnaziu -Activitatea V- Exercițiu interactiv online www.wordwall.net</vt:lpstr>
      <vt:lpstr>Fixarea cunoștințelor   6ʼ -Activitatea VI-</vt:lpstr>
      <vt:lpstr>Roata provocărilor -Activitatea VI-</vt:lpstr>
      <vt:lpstr>6. Asigurarea retenției și a transferului  3ʼ</vt:lpstr>
      <vt:lpstr>Activitatea VII-  Săptămâna emoțiilor Lucrările elevilor </vt:lpstr>
      <vt:lpstr>                       Activitatea VII                  Și tu trebuie să fii fericit!</vt:lpstr>
      <vt:lpstr>PowerPoint Presentation</vt:lpstr>
      <vt:lpstr>7. Evaluarea activității   2ʼ</vt:lpstr>
      <vt:lpstr>Chestionar online www.mentimeter.com</vt:lpstr>
      <vt:lpstr>Chestionar online www.mentimeter.com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125</cp:revision>
  <dcterms:created xsi:type="dcterms:W3CDTF">2006-08-16T00:00:00Z</dcterms:created>
  <dcterms:modified xsi:type="dcterms:W3CDTF">2023-02-06T18:00:52Z</dcterms:modified>
</cp:coreProperties>
</file>